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 id="266" r:id="rId50"/>
    <p:sldId id="267" r:id="rId51"/>
    <p:sldId id="268" r:id="rId52"/>
    <p:sldId id="269" r:id="rId53"/>
    <p:sldId id="270" r:id="rId54"/>
    <p:sldId id="271" r:id="rId55"/>
    <p:sldId id="272" r:id="rId56"/>
    <p:sldId id="273" r:id="rId57"/>
    <p:sldId id="274" r:id="rId58"/>
    <p:sldId id="275" r:id="rId59"/>
    <p:sldId id="276" r:id="rId60"/>
    <p:sldId id="277" r:id="rId61"/>
    <p:sldId id="278" r:id="rId62"/>
    <p:sldId id="279" r:id="rId63"/>
    <p:sldId id="280" r:id="rId64"/>
    <p:sldId id="281" r:id="rId65"/>
    <p:sldId id="282" r:id="rId66"/>
    <p:sldId id="283" r:id="rId67"/>
    <p:sldId id="284" r:id="rId68"/>
    <p:sldId id="285" r:id="rId69"/>
    <p:sldId id="286" r:id="rId70"/>
    <p:sldId id="287" r:id="rId71"/>
    <p:sldId id="288" r:id="rId72"/>
    <p:sldId id="289" r:id="rId73"/>
    <p:sldId id="290" r:id="rId74"/>
    <p:sldId id="291" r:id="rId75"/>
    <p:sldId id="292" r:id="rId76"/>
  </p:sldIdLst>
  <p:sldSz cx="18288000" cy="10287000"/>
  <p:notesSz cx="6858000" cy="9144000"/>
  <p:embeddedFontLst>
    <p:embeddedFont>
      <p:font typeface="Hammersmith One" charset="1" panose="02010703030501060504"/>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Open Sans Extra Bold" charset="1" panose="020B0906030804020204"/>
      <p:regular r:id="rId11"/>
    </p:embeddedFont>
    <p:embeddedFont>
      <p:font typeface="Open Sans Extra Bold Italics" charset="1" panose="020B0906030804020204"/>
      <p:regular r:id="rId12"/>
    </p:embeddedFont>
    <p:embeddedFont>
      <p:font typeface="Poppins" charset="1" panose="00000500000000000000"/>
      <p:regular r:id="rId13"/>
    </p:embeddedFont>
    <p:embeddedFont>
      <p:font typeface="Poppins Bold" charset="1" panose="00000800000000000000"/>
      <p:regular r:id="rId14"/>
    </p:embeddedFont>
    <p:embeddedFont>
      <p:font typeface="Poppins Italics" charset="1" panose="00000500000000000000"/>
      <p:regular r:id="rId15"/>
    </p:embeddedFont>
    <p:embeddedFont>
      <p:font typeface="Poppins Bold Italics" charset="1" panose="00000800000000000000"/>
      <p:regular r:id="rId16"/>
    </p:embeddedFont>
    <p:embeddedFont>
      <p:font typeface="Poppins Thin" charset="1" panose="00000300000000000000"/>
      <p:regular r:id="rId17"/>
    </p:embeddedFont>
    <p:embeddedFont>
      <p:font typeface="Poppins Thin Italics" charset="1" panose="00000300000000000000"/>
      <p:regular r:id="rId18"/>
    </p:embeddedFont>
    <p:embeddedFont>
      <p:font typeface="Poppins Extra-Light" charset="1" panose="00000300000000000000"/>
      <p:regular r:id="rId19"/>
    </p:embeddedFont>
    <p:embeddedFont>
      <p:font typeface="Poppins Extra-Light Italics" charset="1" panose="00000300000000000000"/>
      <p:regular r:id="rId20"/>
    </p:embeddedFont>
    <p:embeddedFont>
      <p:font typeface="Poppins Light" charset="1" panose="00000400000000000000"/>
      <p:regular r:id="rId21"/>
    </p:embeddedFont>
    <p:embeddedFont>
      <p:font typeface="Poppins Light Italics" charset="1" panose="00000400000000000000"/>
      <p:regular r:id="rId22"/>
    </p:embeddedFont>
    <p:embeddedFont>
      <p:font typeface="Poppins Medium" charset="1" panose="00000600000000000000"/>
      <p:regular r:id="rId23"/>
    </p:embeddedFont>
    <p:embeddedFont>
      <p:font typeface="Poppins Medium Italics" charset="1" panose="00000600000000000000"/>
      <p:regular r:id="rId24"/>
    </p:embeddedFont>
    <p:embeddedFont>
      <p:font typeface="Poppins Semi-Bold" charset="1" panose="00000700000000000000"/>
      <p:regular r:id="rId25"/>
    </p:embeddedFont>
    <p:embeddedFont>
      <p:font typeface="Poppins Semi-Bold Italics" charset="1" panose="00000700000000000000"/>
      <p:regular r:id="rId26"/>
    </p:embeddedFont>
    <p:embeddedFont>
      <p:font typeface="Poppins Ultra-Bold" charset="1" panose="00000900000000000000"/>
      <p:regular r:id="rId27"/>
    </p:embeddedFont>
    <p:embeddedFont>
      <p:font typeface="Poppins Ultra-Bold Italics" charset="1" panose="00000900000000000000"/>
      <p:regular r:id="rId28"/>
    </p:embeddedFont>
    <p:embeddedFont>
      <p:font typeface="Poppins Heavy" charset="1" panose="00000A00000000000000"/>
      <p:regular r:id="rId29"/>
    </p:embeddedFont>
    <p:embeddedFont>
      <p:font typeface="Poppins Heavy Italics" charset="1" panose="00000A00000000000000"/>
      <p:regular r:id="rId30"/>
    </p:embeddedFont>
    <p:embeddedFont>
      <p:font typeface="Clear Sans" charset="1" panose="020B0503030202020304"/>
      <p:regular r:id="rId31"/>
    </p:embeddedFont>
    <p:embeddedFont>
      <p:font typeface="Clear Sans Bold" charset="1" panose="020B0803030202020304"/>
      <p:regular r:id="rId32"/>
    </p:embeddedFont>
    <p:embeddedFont>
      <p:font typeface="Clear Sans Italics" charset="1" panose="020B0503030202090304"/>
      <p:regular r:id="rId33"/>
    </p:embeddedFont>
    <p:embeddedFont>
      <p:font typeface="Clear Sans Bold Italics" charset="1" panose="020B0803030202090304"/>
      <p:regular r:id="rId34"/>
    </p:embeddedFont>
    <p:embeddedFont>
      <p:font typeface="Clear Sans Thin" charset="1" panose="020B0203030202020304"/>
      <p:regular r:id="rId35"/>
    </p:embeddedFont>
    <p:embeddedFont>
      <p:font typeface="Clear Sans Light" charset="1" panose="020B0303030202020304"/>
      <p:regular r:id="rId36"/>
    </p:embeddedFont>
    <p:embeddedFont>
      <p:font typeface="Clear Sans Medium" charset="1" panose="020B0603030202020304"/>
      <p:regular r:id="rId37"/>
    </p:embeddedFont>
    <p:embeddedFont>
      <p:font typeface="Clear Sans Medium Italics" charset="1" panose="020B0603030202090304"/>
      <p:regular r:id="rId38"/>
    </p:embeddedFont>
    <p:embeddedFont>
      <p:font typeface="Bryndan Write" charset="1" panose="02000503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51" Target="slides/slide12.xml" Type="http://schemas.openxmlformats.org/officeDocument/2006/relationships/slide"/><Relationship Id="rId52" Target="slides/slide13.xml" Type="http://schemas.openxmlformats.org/officeDocument/2006/relationships/slide"/><Relationship Id="rId53" Target="slides/slide14.xml" Type="http://schemas.openxmlformats.org/officeDocument/2006/relationships/slide"/><Relationship Id="rId54" Target="slides/slide15.xml" Type="http://schemas.openxmlformats.org/officeDocument/2006/relationships/slide"/><Relationship Id="rId55" Target="slides/slide16.xml" Type="http://schemas.openxmlformats.org/officeDocument/2006/relationships/slide"/><Relationship Id="rId56" Target="slides/slide17.xml" Type="http://schemas.openxmlformats.org/officeDocument/2006/relationships/slide"/><Relationship Id="rId57" Target="slides/slide18.xml" Type="http://schemas.openxmlformats.org/officeDocument/2006/relationships/slide"/><Relationship Id="rId58" Target="slides/slide19.xml" Type="http://schemas.openxmlformats.org/officeDocument/2006/relationships/slide"/><Relationship Id="rId59" Target="slides/slide20.xml" Type="http://schemas.openxmlformats.org/officeDocument/2006/relationships/slide"/><Relationship Id="rId6" Target="fonts/font6.fntdata" Type="http://schemas.openxmlformats.org/officeDocument/2006/relationships/font"/><Relationship Id="rId60" Target="slides/slide21.xml" Type="http://schemas.openxmlformats.org/officeDocument/2006/relationships/slide"/><Relationship Id="rId61" Target="slides/slide22.xml" Type="http://schemas.openxmlformats.org/officeDocument/2006/relationships/slide"/><Relationship Id="rId62" Target="slides/slide23.xml" Type="http://schemas.openxmlformats.org/officeDocument/2006/relationships/slide"/><Relationship Id="rId63" Target="slides/slide24.xml" Type="http://schemas.openxmlformats.org/officeDocument/2006/relationships/slide"/><Relationship Id="rId64" Target="slides/slide25.xml" Type="http://schemas.openxmlformats.org/officeDocument/2006/relationships/slide"/><Relationship Id="rId65" Target="slides/slide26.xml" Type="http://schemas.openxmlformats.org/officeDocument/2006/relationships/slide"/><Relationship Id="rId66" Target="slides/slide27.xml" Type="http://schemas.openxmlformats.org/officeDocument/2006/relationships/slide"/><Relationship Id="rId67" Target="slides/slide28.xml" Type="http://schemas.openxmlformats.org/officeDocument/2006/relationships/slide"/><Relationship Id="rId68" Target="slides/slide29.xml" Type="http://schemas.openxmlformats.org/officeDocument/2006/relationships/slide"/><Relationship Id="rId69" Target="slides/slide30.xml" Type="http://schemas.openxmlformats.org/officeDocument/2006/relationships/slide"/><Relationship Id="rId7" Target="fonts/font7.fntdata" Type="http://schemas.openxmlformats.org/officeDocument/2006/relationships/font"/><Relationship Id="rId70" Target="slides/slide31.xml" Type="http://schemas.openxmlformats.org/officeDocument/2006/relationships/slide"/><Relationship Id="rId71" Target="slides/slide32.xml" Type="http://schemas.openxmlformats.org/officeDocument/2006/relationships/slide"/><Relationship Id="rId72" Target="slides/slide33.xml" Type="http://schemas.openxmlformats.org/officeDocument/2006/relationships/slide"/><Relationship Id="rId73" Target="slides/slide34.xml" Type="http://schemas.openxmlformats.org/officeDocument/2006/relationships/slide"/><Relationship Id="rId74" Target="slides/slide35.xml" Type="http://schemas.openxmlformats.org/officeDocument/2006/relationships/slide"/><Relationship Id="rId75" Target="slides/slide36.xml" Type="http://schemas.openxmlformats.org/officeDocument/2006/relationships/slide"/><Relationship Id="rId76" Target="slides/slide37.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jpeg" Type="http://schemas.openxmlformats.org/officeDocument/2006/relationships/image"/><Relationship Id="rId4" Target="../media/image2.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8.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8.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731453" y="1571878"/>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3"/>
            <a:stretch>
              <a:fillRect l="0" t="0" r="0" b="0"/>
            </a:stretch>
          </a:blipFill>
        </p:spPr>
      </p:sp>
      <p:sp>
        <p:nvSpPr>
          <p:cNvPr name="Freeform 4" id="4"/>
          <p:cNvSpPr/>
          <p:nvPr/>
        </p:nvSpPr>
        <p:spPr>
          <a:xfrm flipH="false" flipV="false" rot="2216375">
            <a:off x="5760023" y="1815900"/>
            <a:ext cx="7240120" cy="6226503"/>
          </a:xfrm>
          <a:custGeom>
            <a:avLst/>
            <a:gdLst/>
            <a:ahLst/>
            <a:cxnLst/>
            <a:rect r="r" b="b" t="t" l="l"/>
            <a:pathLst>
              <a:path h="6226503" w="7240120">
                <a:moveTo>
                  <a:pt x="0" y="0"/>
                </a:moveTo>
                <a:lnTo>
                  <a:pt x="7240120" y="0"/>
                </a:lnTo>
                <a:lnTo>
                  <a:pt x="7240120" y="6226503"/>
                </a:lnTo>
                <a:lnTo>
                  <a:pt x="0" y="62265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529030" y="3304605"/>
            <a:ext cx="7229940" cy="3405924"/>
          </a:xfrm>
          <a:prstGeom prst="rect">
            <a:avLst/>
          </a:prstGeom>
        </p:spPr>
        <p:txBody>
          <a:bodyPr anchor="t" rtlCol="false" tIns="0" lIns="0" bIns="0" rIns="0">
            <a:spAutoFit/>
          </a:bodyPr>
          <a:lstStyle/>
          <a:p>
            <a:pPr algn="ctr">
              <a:lnSpc>
                <a:spcPts val="12557"/>
              </a:lnSpc>
            </a:pPr>
            <a:r>
              <a:rPr lang="en-US" sz="13218">
                <a:solidFill>
                  <a:srgbClr val="000000"/>
                </a:solidFill>
                <a:latin typeface="Bryndan Write Bold"/>
              </a:rPr>
              <a:t>JQuery MCQs</a:t>
            </a:r>
          </a:p>
        </p:txBody>
      </p:sp>
      <p:sp>
        <p:nvSpPr>
          <p:cNvPr name="Freeform 6" id="6"/>
          <p:cNvSpPr/>
          <p:nvPr/>
        </p:nvSpPr>
        <p:spPr>
          <a:xfrm flipH="false" flipV="false" rot="-7071524">
            <a:off x="3896019" y="6110207"/>
            <a:ext cx="1890776" cy="1200643"/>
          </a:xfrm>
          <a:custGeom>
            <a:avLst/>
            <a:gdLst/>
            <a:ahLst/>
            <a:cxnLst/>
            <a:rect r="r" b="b" t="t" l="l"/>
            <a:pathLst>
              <a:path h="1200643" w="1890776">
                <a:moveTo>
                  <a:pt x="0" y="0"/>
                </a:moveTo>
                <a:lnTo>
                  <a:pt x="1890776" y="0"/>
                </a:lnTo>
                <a:lnTo>
                  <a:pt x="1890776" y="1200643"/>
                </a:lnTo>
                <a:lnTo>
                  <a:pt x="0" y="12006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3940469">
            <a:off x="12074896" y="3002691"/>
            <a:ext cx="1890776" cy="1200643"/>
          </a:xfrm>
          <a:custGeom>
            <a:avLst/>
            <a:gdLst/>
            <a:ahLst/>
            <a:cxnLst/>
            <a:rect r="r" b="b" t="t" l="l"/>
            <a:pathLst>
              <a:path h="1200643" w="1890776">
                <a:moveTo>
                  <a:pt x="0" y="0"/>
                </a:moveTo>
                <a:lnTo>
                  <a:pt x="1890776" y="0"/>
                </a:lnTo>
                <a:lnTo>
                  <a:pt x="1890776" y="1200643"/>
                </a:lnTo>
                <a:lnTo>
                  <a:pt x="0" y="12006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402305" y="6990300"/>
            <a:ext cx="749536" cy="952066"/>
          </a:xfrm>
          <a:custGeom>
            <a:avLst/>
            <a:gdLst/>
            <a:ahLst/>
            <a:cxnLst/>
            <a:rect r="r" b="b" t="t" l="l"/>
            <a:pathLst>
              <a:path h="952066" w="749536">
                <a:moveTo>
                  <a:pt x="0" y="0"/>
                </a:moveTo>
                <a:lnTo>
                  <a:pt x="749535" y="0"/>
                </a:lnTo>
                <a:lnTo>
                  <a:pt x="749535" y="952066"/>
                </a:lnTo>
                <a:lnTo>
                  <a:pt x="0" y="9520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2907953" y="7815778"/>
            <a:ext cx="473665" cy="601653"/>
          </a:xfrm>
          <a:custGeom>
            <a:avLst/>
            <a:gdLst/>
            <a:ahLst/>
            <a:cxnLst/>
            <a:rect r="r" b="b" t="t" l="l"/>
            <a:pathLst>
              <a:path h="601653" w="473665">
                <a:moveTo>
                  <a:pt x="0" y="0"/>
                </a:moveTo>
                <a:lnTo>
                  <a:pt x="473665" y="0"/>
                </a:lnTo>
                <a:lnTo>
                  <a:pt x="473665" y="601653"/>
                </a:lnTo>
                <a:lnTo>
                  <a:pt x="0" y="6016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2225019">
            <a:off x="1510424" y="1727017"/>
            <a:ext cx="945645" cy="890626"/>
          </a:xfrm>
          <a:custGeom>
            <a:avLst/>
            <a:gdLst/>
            <a:ahLst/>
            <a:cxnLst/>
            <a:rect r="r" b="b" t="t" l="l"/>
            <a:pathLst>
              <a:path h="890626" w="945645">
                <a:moveTo>
                  <a:pt x="0" y="0"/>
                </a:moveTo>
                <a:lnTo>
                  <a:pt x="945646" y="0"/>
                </a:lnTo>
                <a:lnTo>
                  <a:pt x="945646" y="890626"/>
                </a:lnTo>
                <a:lnTo>
                  <a:pt x="0" y="8906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966975" y="8200599"/>
            <a:ext cx="4080399" cy="2784873"/>
          </a:xfrm>
          <a:custGeom>
            <a:avLst/>
            <a:gdLst/>
            <a:ahLst/>
            <a:cxnLst/>
            <a:rect r="r" b="b" t="t" l="l"/>
            <a:pathLst>
              <a:path h="2784873" w="4080399">
                <a:moveTo>
                  <a:pt x="0" y="0"/>
                </a:moveTo>
                <a:lnTo>
                  <a:pt x="4080400" y="0"/>
                </a:lnTo>
                <a:lnTo>
                  <a:pt x="4080400" y="2784873"/>
                </a:lnTo>
                <a:lnTo>
                  <a:pt x="0" y="27848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5261551" y="1531976"/>
            <a:ext cx="3757902" cy="922394"/>
          </a:xfrm>
          <a:custGeom>
            <a:avLst/>
            <a:gdLst/>
            <a:ahLst/>
            <a:cxnLst/>
            <a:rect r="r" b="b" t="t" l="l"/>
            <a:pathLst>
              <a:path h="922394" w="3757902">
                <a:moveTo>
                  <a:pt x="0" y="0"/>
                </a:moveTo>
                <a:lnTo>
                  <a:pt x="3757902" y="0"/>
                </a:lnTo>
                <a:lnTo>
                  <a:pt x="3757902" y="922394"/>
                </a:lnTo>
                <a:lnTo>
                  <a:pt x="0" y="92239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337535" y="3963658"/>
            <a:ext cx="1669640" cy="1897318"/>
          </a:xfrm>
          <a:custGeom>
            <a:avLst/>
            <a:gdLst/>
            <a:ahLst/>
            <a:cxnLst/>
            <a:rect r="r" b="b" t="t" l="l"/>
            <a:pathLst>
              <a:path h="1897318" w="1669640">
                <a:moveTo>
                  <a:pt x="0" y="0"/>
                </a:moveTo>
                <a:lnTo>
                  <a:pt x="1669640" y="0"/>
                </a:lnTo>
                <a:lnTo>
                  <a:pt x="1669640" y="1897318"/>
                </a:lnTo>
                <a:lnTo>
                  <a:pt x="0" y="189731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4065121" y="630103"/>
            <a:ext cx="2670523" cy="1542227"/>
          </a:xfrm>
          <a:custGeom>
            <a:avLst/>
            <a:gdLst/>
            <a:ahLst/>
            <a:cxnLst/>
            <a:rect r="r" b="b" t="t" l="l"/>
            <a:pathLst>
              <a:path h="1542227" w="2670523">
                <a:moveTo>
                  <a:pt x="0" y="0"/>
                </a:moveTo>
                <a:lnTo>
                  <a:pt x="2670524" y="0"/>
                </a:lnTo>
                <a:lnTo>
                  <a:pt x="2670524" y="1542227"/>
                </a:lnTo>
                <a:lnTo>
                  <a:pt x="0" y="154222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0">
            <a:off x="15141254" y="7815778"/>
            <a:ext cx="3878199" cy="4114800"/>
          </a:xfrm>
          <a:custGeom>
            <a:avLst/>
            <a:gdLst/>
            <a:ahLst/>
            <a:cxnLst/>
            <a:rect r="r" b="b" t="t" l="l"/>
            <a:pathLst>
              <a:path h="4114800" w="3878199">
                <a:moveTo>
                  <a:pt x="0" y="0"/>
                </a:moveTo>
                <a:lnTo>
                  <a:pt x="3878199" y="0"/>
                </a:lnTo>
                <a:lnTo>
                  <a:pt x="3878199"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6" id="16"/>
          <p:cNvSpPr/>
          <p:nvPr/>
        </p:nvSpPr>
        <p:spPr>
          <a:xfrm flipH="false" flipV="false" rot="0">
            <a:off x="10067815" y="828716"/>
            <a:ext cx="2334490" cy="1625654"/>
          </a:xfrm>
          <a:custGeom>
            <a:avLst/>
            <a:gdLst/>
            <a:ahLst/>
            <a:cxnLst/>
            <a:rect r="r" b="b" t="t" l="l"/>
            <a:pathLst>
              <a:path h="1625654" w="2334490">
                <a:moveTo>
                  <a:pt x="0" y="0"/>
                </a:moveTo>
                <a:lnTo>
                  <a:pt x="2334490" y="0"/>
                </a:lnTo>
                <a:lnTo>
                  <a:pt x="2334490" y="1625654"/>
                </a:lnTo>
                <a:lnTo>
                  <a:pt x="0" y="162565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7" id="17"/>
          <p:cNvSpPr/>
          <p:nvPr/>
        </p:nvSpPr>
        <p:spPr>
          <a:xfrm flipH="false" flipV="false" rot="0">
            <a:off x="17080354" y="3730884"/>
            <a:ext cx="3056045" cy="2979644"/>
          </a:xfrm>
          <a:custGeom>
            <a:avLst/>
            <a:gdLst/>
            <a:ahLst/>
            <a:cxnLst/>
            <a:rect r="r" b="b" t="t" l="l"/>
            <a:pathLst>
              <a:path h="2979644" w="3056045">
                <a:moveTo>
                  <a:pt x="0" y="0"/>
                </a:moveTo>
                <a:lnTo>
                  <a:pt x="3056045" y="0"/>
                </a:lnTo>
                <a:lnTo>
                  <a:pt x="3056045" y="2979645"/>
                </a:lnTo>
                <a:lnTo>
                  <a:pt x="0" y="297964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TextBox 18" id="18"/>
          <p:cNvSpPr txBox="true"/>
          <p:nvPr/>
        </p:nvSpPr>
        <p:spPr>
          <a:xfrm rot="0">
            <a:off x="6056910" y="8814817"/>
            <a:ext cx="6174179" cy="542925"/>
          </a:xfrm>
          <a:prstGeom prst="rect">
            <a:avLst/>
          </a:prstGeom>
        </p:spPr>
        <p:txBody>
          <a:bodyPr anchor="t" rtlCol="false" tIns="0" lIns="0" bIns="0" rIns="0">
            <a:spAutoFit/>
          </a:bodyPr>
          <a:lstStyle/>
          <a:p>
            <a:pPr algn="ctr">
              <a:lnSpc>
                <a:spcPts val="4425"/>
              </a:lnSpc>
            </a:pPr>
            <a:r>
              <a:rPr lang="en-US" sz="2500">
                <a:solidFill>
                  <a:srgbClr val="000000"/>
                </a:solidFill>
                <a:latin typeface="Poppins Bold"/>
              </a:rPr>
              <a:t>By Riya SIngh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AutoShape 3" id="3"/>
          <p:cNvSpPr/>
          <p:nvPr/>
        </p:nvSpPr>
        <p:spPr>
          <a:xfrm flipV="true">
            <a:off x="-2301195" y="6639318"/>
            <a:ext cx="22890391" cy="0"/>
          </a:xfrm>
          <a:prstGeom prst="line">
            <a:avLst/>
          </a:prstGeom>
          <a:ln cap="flat" w="19050">
            <a:solidFill>
              <a:srgbClr val="F1E9E3"/>
            </a:solidFill>
            <a:prstDash val="solid"/>
            <a:headEnd type="none" len="sm" w="sm"/>
            <a:tailEnd type="none" len="sm" w="sm"/>
          </a:ln>
        </p:spPr>
      </p:sp>
      <p:sp>
        <p:nvSpPr>
          <p:cNvPr name="Freeform 4" id="4"/>
          <p:cNvSpPr/>
          <p:nvPr/>
        </p:nvSpPr>
        <p:spPr>
          <a:xfrm flipH="false" flipV="false" rot="0">
            <a:off x="0" y="567503"/>
            <a:ext cx="3757902" cy="922394"/>
          </a:xfrm>
          <a:custGeom>
            <a:avLst/>
            <a:gdLst/>
            <a:ahLst/>
            <a:cxnLst/>
            <a:rect r="r" b="b" t="t" l="l"/>
            <a:pathLst>
              <a:path h="922394" w="3757902">
                <a:moveTo>
                  <a:pt x="0" y="0"/>
                </a:moveTo>
                <a:lnTo>
                  <a:pt x="3757902" y="0"/>
                </a:lnTo>
                <a:lnTo>
                  <a:pt x="3757902" y="922394"/>
                </a:lnTo>
                <a:lnTo>
                  <a:pt x="0" y="9223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961949" y="1975380"/>
            <a:ext cx="1297351" cy="1474263"/>
          </a:xfrm>
          <a:custGeom>
            <a:avLst/>
            <a:gdLst/>
            <a:ahLst/>
            <a:cxnLst/>
            <a:rect r="r" b="b" t="t" l="l"/>
            <a:pathLst>
              <a:path h="1474263" w="1297351">
                <a:moveTo>
                  <a:pt x="0" y="0"/>
                </a:moveTo>
                <a:lnTo>
                  <a:pt x="1297351" y="0"/>
                </a:lnTo>
                <a:lnTo>
                  <a:pt x="1297351" y="1474263"/>
                </a:lnTo>
                <a:lnTo>
                  <a:pt x="0" y="14742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640388" y="2686617"/>
            <a:ext cx="14744834" cy="6716551"/>
            <a:chOff x="0" y="0"/>
            <a:chExt cx="3883413" cy="1768968"/>
          </a:xfrm>
        </p:grpSpPr>
        <p:sp>
          <p:nvSpPr>
            <p:cNvPr name="Freeform 7" id="7"/>
            <p:cNvSpPr/>
            <p:nvPr/>
          </p:nvSpPr>
          <p:spPr>
            <a:xfrm flipH="false" flipV="false" rot="0">
              <a:off x="0" y="0"/>
              <a:ext cx="3883413" cy="1768968"/>
            </a:xfrm>
            <a:custGeom>
              <a:avLst/>
              <a:gdLst/>
              <a:ahLst/>
              <a:cxnLst/>
              <a:rect r="r" b="b" t="t" l="l"/>
              <a:pathLst>
                <a:path h="1768968" w="3883413">
                  <a:moveTo>
                    <a:pt x="13126" y="0"/>
                  </a:moveTo>
                  <a:lnTo>
                    <a:pt x="3870287" y="0"/>
                  </a:lnTo>
                  <a:cubicBezTo>
                    <a:pt x="3873768" y="0"/>
                    <a:pt x="3877107" y="1383"/>
                    <a:pt x="3879568" y="3845"/>
                  </a:cubicBezTo>
                  <a:cubicBezTo>
                    <a:pt x="3882030" y="6306"/>
                    <a:pt x="3883413" y="9645"/>
                    <a:pt x="3883413" y="13126"/>
                  </a:cubicBezTo>
                  <a:lnTo>
                    <a:pt x="3883413" y="1755842"/>
                  </a:lnTo>
                  <a:cubicBezTo>
                    <a:pt x="3883413" y="1759323"/>
                    <a:pt x="3882030" y="1762662"/>
                    <a:pt x="3879568" y="1765123"/>
                  </a:cubicBezTo>
                  <a:cubicBezTo>
                    <a:pt x="3877107" y="1767585"/>
                    <a:pt x="3873768" y="1768968"/>
                    <a:pt x="3870287" y="1768968"/>
                  </a:cubicBezTo>
                  <a:lnTo>
                    <a:pt x="13126" y="1768968"/>
                  </a:lnTo>
                  <a:cubicBezTo>
                    <a:pt x="5877" y="1768968"/>
                    <a:pt x="0" y="1763091"/>
                    <a:pt x="0" y="1755842"/>
                  </a:cubicBezTo>
                  <a:lnTo>
                    <a:pt x="0" y="13126"/>
                  </a:lnTo>
                  <a:cubicBezTo>
                    <a:pt x="0" y="9645"/>
                    <a:pt x="1383" y="6306"/>
                    <a:pt x="3845" y="3845"/>
                  </a:cubicBezTo>
                  <a:cubicBezTo>
                    <a:pt x="6306" y="1383"/>
                    <a:pt x="9645" y="0"/>
                    <a:pt x="13126" y="0"/>
                  </a:cubicBezTo>
                  <a:close/>
                </a:path>
              </a:pathLst>
            </a:custGeom>
            <a:solidFill>
              <a:srgbClr val="C5CDB7"/>
            </a:solidFill>
          </p:spPr>
        </p:sp>
        <p:sp>
          <p:nvSpPr>
            <p:cNvPr name="TextBox 8" id="8"/>
            <p:cNvSpPr txBox="true"/>
            <p:nvPr/>
          </p:nvSpPr>
          <p:spPr>
            <a:xfrm>
              <a:off x="0" y="-38100"/>
              <a:ext cx="3883413" cy="1807068"/>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258878" y="4006556"/>
            <a:ext cx="13507854" cy="3558884"/>
          </a:xfrm>
          <a:prstGeom prst="rect">
            <a:avLst/>
          </a:prstGeom>
        </p:spPr>
        <p:txBody>
          <a:bodyPr anchor="t" rtlCol="false" tIns="0" lIns="0" bIns="0" rIns="0">
            <a:spAutoFit/>
          </a:bodyPr>
          <a:lstStyle/>
          <a:p>
            <a:pPr algn="ctr">
              <a:lnSpc>
                <a:spcPts val="4713"/>
              </a:lnSpc>
            </a:pPr>
            <a:r>
              <a:rPr lang="en-US" sz="4405">
                <a:solidFill>
                  <a:srgbClr val="FFFFFF"/>
                </a:solidFill>
                <a:latin typeface="Clear Sans"/>
              </a:rPr>
              <a:t>Answer: (c) The css() method</a:t>
            </a:r>
          </a:p>
          <a:p>
            <a:pPr algn="ctr">
              <a:lnSpc>
                <a:spcPts val="4713"/>
              </a:lnSpc>
            </a:pPr>
          </a:p>
          <a:p>
            <a:pPr algn="ctr">
              <a:lnSpc>
                <a:spcPts val="4713"/>
              </a:lnSpc>
              <a:spcBef>
                <a:spcPct val="0"/>
              </a:spcBef>
            </a:pPr>
            <a:r>
              <a:rPr lang="en-US" sz="4405">
                <a:solidFill>
                  <a:srgbClr val="FFFFFF"/>
                </a:solidFill>
                <a:latin typeface="Clear Sans"/>
              </a:rPr>
              <a:t>Explanation: The jQuery css() method is used to get (return) or set style properties or values for selected elements. It facilitates you to get or set one or more style properties.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grpSp>
        <p:nvGrpSpPr>
          <p:cNvPr name="Group 3" id="3"/>
          <p:cNvGrpSpPr/>
          <p:nvPr/>
        </p:nvGrpSpPr>
        <p:grpSpPr>
          <a:xfrm rot="0">
            <a:off x="1637433" y="3884547"/>
            <a:ext cx="1689684" cy="168968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808970"/>
            </a:solidFill>
          </p:spPr>
        </p:sp>
        <p:sp>
          <p:nvSpPr>
            <p:cNvPr name="TextBox 5" id="5"/>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a</a:t>
              </a:r>
            </a:p>
          </p:txBody>
        </p:sp>
      </p:grpSp>
      <p:grpSp>
        <p:nvGrpSpPr>
          <p:cNvPr name="Group 6" id="6"/>
          <p:cNvGrpSpPr/>
          <p:nvPr/>
        </p:nvGrpSpPr>
        <p:grpSpPr>
          <a:xfrm rot="0">
            <a:off x="1637433" y="6183018"/>
            <a:ext cx="1689684" cy="168968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A2AB91"/>
            </a:solidFill>
          </p:spPr>
        </p:sp>
        <p:sp>
          <p:nvSpPr>
            <p:cNvPr name="TextBox 8" id="8"/>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b</a:t>
              </a:r>
            </a:p>
          </p:txBody>
        </p:sp>
      </p:grpSp>
      <p:sp>
        <p:nvSpPr>
          <p:cNvPr name="TextBox 9" id="9"/>
          <p:cNvSpPr txBox="true"/>
          <p:nvPr/>
        </p:nvSpPr>
        <p:spPr>
          <a:xfrm rot="0">
            <a:off x="3944386" y="4298860"/>
            <a:ext cx="4650823" cy="612366"/>
          </a:xfrm>
          <a:prstGeom prst="rect">
            <a:avLst/>
          </a:prstGeom>
        </p:spPr>
        <p:txBody>
          <a:bodyPr anchor="t" rtlCol="false" tIns="0" lIns="0" bIns="0" rIns="0">
            <a:spAutoFit/>
          </a:bodyPr>
          <a:lstStyle/>
          <a:p>
            <a:pPr>
              <a:lnSpc>
                <a:spcPts val="5230"/>
              </a:lnSpc>
            </a:pPr>
            <a:r>
              <a:rPr lang="en-US" sz="3189">
                <a:solidFill>
                  <a:srgbClr val="000000"/>
                </a:solidFill>
                <a:latin typeface="Clear Sans"/>
              </a:rPr>
              <a:t>unbind() method</a:t>
            </a:r>
          </a:p>
        </p:txBody>
      </p:sp>
      <p:sp>
        <p:nvSpPr>
          <p:cNvPr name="TextBox 10" id="10"/>
          <p:cNvSpPr txBox="true"/>
          <p:nvPr/>
        </p:nvSpPr>
        <p:spPr>
          <a:xfrm rot="0">
            <a:off x="3944386" y="6622322"/>
            <a:ext cx="4700224" cy="612318"/>
          </a:xfrm>
          <a:prstGeom prst="rect">
            <a:avLst/>
          </a:prstGeom>
        </p:spPr>
        <p:txBody>
          <a:bodyPr anchor="t" rtlCol="false" tIns="0" lIns="0" bIns="0" rIns="0">
            <a:spAutoFit/>
          </a:bodyPr>
          <a:lstStyle/>
          <a:p>
            <a:pPr>
              <a:lnSpc>
                <a:spcPts val="5231"/>
              </a:lnSpc>
            </a:pPr>
            <a:r>
              <a:rPr lang="en-US" sz="3189">
                <a:solidFill>
                  <a:srgbClr val="000000"/>
                </a:solidFill>
                <a:latin typeface="Clear Sans"/>
              </a:rPr>
              <a:t>attach() method</a:t>
            </a:r>
          </a:p>
        </p:txBody>
      </p:sp>
      <p:grpSp>
        <p:nvGrpSpPr>
          <p:cNvPr name="Group 11" id="11"/>
          <p:cNvGrpSpPr/>
          <p:nvPr/>
        </p:nvGrpSpPr>
        <p:grpSpPr>
          <a:xfrm rot="0">
            <a:off x="9722986" y="3884547"/>
            <a:ext cx="1689684" cy="168968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A2AB91"/>
            </a:solidFill>
          </p:spPr>
        </p:sp>
        <p:sp>
          <p:nvSpPr>
            <p:cNvPr name="TextBox 13" id="13"/>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c</a:t>
              </a:r>
            </a:p>
          </p:txBody>
        </p:sp>
      </p:grpSp>
      <p:grpSp>
        <p:nvGrpSpPr>
          <p:cNvPr name="Group 14" id="14"/>
          <p:cNvGrpSpPr/>
          <p:nvPr/>
        </p:nvGrpSpPr>
        <p:grpSpPr>
          <a:xfrm rot="0">
            <a:off x="9722986" y="6183018"/>
            <a:ext cx="1689684" cy="168968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808970"/>
            </a:solidFill>
          </p:spPr>
        </p:sp>
        <p:sp>
          <p:nvSpPr>
            <p:cNvPr name="TextBox 16" id="16"/>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d</a:t>
              </a:r>
            </a:p>
          </p:txBody>
        </p:sp>
      </p:grpSp>
      <p:sp>
        <p:nvSpPr>
          <p:cNvPr name="TextBox 17" id="17"/>
          <p:cNvSpPr txBox="true"/>
          <p:nvPr/>
        </p:nvSpPr>
        <p:spPr>
          <a:xfrm rot="0">
            <a:off x="12031795" y="4299012"/>
            <a:ext cx="5792975" cy="612214"/>
          </a:xfrm>
          <a:prstGeom prst="rect">
            <a:avLst/>
          </a:prstGeom>
        </p:spPr>
        <p:txBody>
          <a:bodyPr anchor="t" rtlCol="false" tIns="0" lIns="0" bIns="0" rIns="0">
            <a:spAutoFit/>
          </a:bodyPr>
          <a:lstStyle/>
          <a:p>
            <a:pPr>
              <a:lnSpc>
                <a:spcPts val="5234"/>
              </a:lnSpc>
            </a:pPr>
            <a:r>
              <a:rPr lang="en-US" sz="3191">
                <a:solidFill>
                  <a:srgbClr val="000000"/>
                </a:solidFill>
                <a:latin typeface="Clear Sans"/>
              </a:rPr>
              <a:t>bind() method</a:t>
            </a:r>
          </a:p>
        </p:txBody>
      </p:sp>
      <p:sp>
        <p:nvSpPr>
          <p:cNvPr name="TextBox 18" id="18"/>
          <p:cNvSpPr txBox="true"/>
          <p:nvPr/>
        </p:nvSpPr>
        <p:spPr>
          <a:xfrm rot="0">
            <a:off x="12031795" y="6622322"/>
            <a:ext cx="4370216" cy="1269417"/>
          </a:xfrm>
          <a:prstGeom prst="rect">
            <a:avLst/>
          </a:prstGeom>
        </p:spPr>
        <p:txBody>
          <a:bodyPr anchor="t" rtlCol="false" tIns="0" lIns="0" bIns="0" rIns="0">
            <a:spAutoFit/>
          </a:bodyPr>
          <a:lstStyle/>
          <a:p>
            <a:pPr>
              <a:lnSpc>
                <a:spcPts val="5235"/>
              </a:lnSpc>
            </a:pPr>
            <a:r>
              <a:rPr lang="en-US" sz="3192">
                <a:solidFill>
                  <a:srgbClr val="000000"/>
                </a:solidFill>
                <a:latin typeface="Clear Sans"/>
              </a:rPr>
              <a:t>None</a:t>
            </a:r>
            <a:r>
              <a:rPr lang="en-US" sz="3192">
                <a:solidFill>
                  <a:srgbClr val="000000"/>
                </a:solidFill>
                <a:latin typeface="Clear Sans"/>
              </a:rPr>
              <a:t> of the above</a:t>
            </a:r>
          </a:p>
          <a:p>
            <a:pPr>
              <a:lnSpc>
                <a:spcPts val="5235"/>
              </a:lnSpc>
            </a:pPr>
          </a:p>
        </p:txBody>
      </p:sp>
      <p:sp>
        <p:nvSpPr>
          <p:cNvPr name="Freeform 19" id="19"/>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3"/>
            <a:stretch>
              <a:fillRect l="0" t="0" r="0" b="0"/>
            </a:stretch>
          </a:blipFill>
        </p:spPr>
      </p:sp>
      <p:sp>
        <p:nvSpPr>
          <p:cNvPr name="Freeform 20" id="20"/>
          <p:cNvSpPr/>
          <p:nvPr/>
        </p:nvSpPr>
        <p:spPr>
          <a:xfrm flipH="false" flipV="false" rot="0">
            <a:off x="15829945" y="-1459253"/>
            <a:ext cx="3189508" cy="3384093"/>
          </a:xfrm>
          <a:custGeom>
            <a:avLst/>
            <a:gdLst/>
            <a:ahLst/>
            <a:cxnLst/>
            <a:rect r="r" b="b" t="t" l="l"/>
            <a:pathLst>
              <a:path h="3384093" w="3189508">
                <a:moveTo>
                  <a:pt x="0" y="0"/>
                </a:moveTo>
                <a:lnTo>
                  <a:pt x="3189508" y="0"/>
                </a:lnTo>
                <a:lnTo>
                  <a:pt x="3189508" y="3384093"/>
                </a:lnTo>
                <a:lnTo>
                  <a:pt x="0" y="33840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552075" y="8268016"/>
            <a:ext cx="3189508" cy="3384093"/>
          </a:xfrm>
          <a:custGeom>
            <a:avLst/>
            <a:gdLst/>
            <a:ahLst/>
            <a:cxnLst/>
            <a:rect r="r" b="b" t="t" l="l"/>
            <a:pathLst>
              <a:path h="3384093" w="3189508">
                <a:moveTo>
                  <a:pt x="0" y="0"/>
                </a:moveTo>
                <a:lnTo>
                  <a:pt x="3189508" y="0"/>
                </a:lnTo>
                <a:lnTo>
                  <a:pt x="3189508" y="3384093"/>
                </a:lnTo>
                <a:lnTo>
                  <a:pt x="0" y="33840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2" id="22"/>
          <p:cNvGrpSpPr/>
          <p:nvPr/>
        </p:nvGrpSpPr>
        <p:grpSpPr>
          <a:xfrm rot="0">
            <a:off x="2482275" y="1490678"/>
            <a:ext cx="13305369" cy="1622344"/>
            <a:chOff x="0" y="0"/>
            <a:chExt cx="3504295" cy="427284"/>
          </a:xfrm>
        </p:grpSpPr>
        <p:sp>
          <p:nvSpPr>
            <p:cNvPr name="Freeform 23" id="23"/>
            <p:cNvSpPr/>
            <p:nvPr/>
          </p:nvSpPr>
          <p:spPr>
            <a:xfrm flipH="false" flipV="false" rot="0">
              <a:off x="0" y="0"/>
              <a:ext cx="3504295" cy="427284"/>
            </a:xfrm>
            <a:custGeom>
              <a:avLst/>
              <a:gdLst/>
              <a:ahLst/>
              <a:cxnLst/>
              <a:rect r="r" b="b" t="t" l="l"/>
              <a:pathLst>
                <a:path h="427284" w="3504295">
                  <a:moveTo>
                    <a:pt x="14547" y="0"/>
                  </a:moveTo>
                  <a:lnTo>
                    <a:pt x="3489748" y="0"/>
                  </a:lnTo>
                  <a:cubicBezTo>
                    <a:pt x="3497782" y="0"/>
                    <a:pt x="3504295" y="6513"/>
                    <a:pt x="3504295" y="14547"/>
                  </a:cubicBezTo>
                  <a:lnTo>
                    <a:pt x="3504295" y="412737"/>
                  </a:lnTo>
                  <a:cubicBezTo>
                    <a:pt x="3504295" y="420771"/>
                    <a:pt x="3497782" y="427284"/>
                    <a:pt x="3489748" y="427284"/>
                  </a:cubicBezTo>
                  <a:lnTo>
                    <a:pt x="14547" y="427284"/>
                  </a:lnTo>
                  <a:cubicBezTo>
                    <a:pt x="6513" y="427284"/>
                    <a:pt x="0" y="420771"/>
                    <a:pt x="0" y="412737"/>
                  </a:cubicBezTo>
                  <a:lnTo>
                    <a:pt x="0" y="14547"/>
                  </a:lnTo>
                  <a:cubicBezTo>
                    <a:pt x="0" y="6513"/>
                    <a:pt x="6513" y="0"/>
                    <a:pt x="14547" y="0"/>
                  </a:cubicBezTo>
                  <a:close/>
                </a:path>
              </a:pathLst>
            </a:custGeom>
            <a:solidFill>
              <a:srgbClr val="A2AB91"/>
            </a:solidFill>
          </p:spPr>
        </p:sp>
        <p:sp>
          <p:nvSpPr>
            <p:cNvPr name="TextBox 24" id="24"/>
            <p:cNvSpPr txBox="true"/>
            <p:nvPr/>
          </p:nvSpPr>
          <p:spPr>
            <a:xfrm>
              <a:off x="0" y="-85725"/>
              <a:ext cx="3504295" cy="513009"/>
            </a:xfrm>
            <a:prstGeom prst="rect">
              <a:avLst/>
            </a:prstGeom>
          </p:spPr>
          <p:txBody>
            <a:bodyPr anchor="ctr" rtlCol="false" tIns="50800" lIns="50800" bIns="50800" rIns="50800"/>
            <a:lstStyle/>
            <a:p>
              <a:pPr algn="ctr">
                <a:lnSpc>
                  <a:spcPts val="5879"/>
                </a:lnSpc>
              </a:pPr>
              <a:r>
                <a:rPr lang="en-US" sz="4199">
                  <a:solidFill>
                    <a:srgbClr val="FFFFFF"/>
                  </a:solidFill>
                  <a:latin typeface="Hammersmith One"/>
                </a:rPr>
                <a:t>5) Which of the following jQuery method is used to attach a handler to an event?</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AutoShape 3" id="3"/>
          <p:cNvSpPr/>
          <p:nvPr/>
        </p:nvSpPr>
        <p:spPr>
          <a:xfrm flipV="true">
            <a:off x="-2301195" y="6639318"/>
            <a:ext cx="22890391" cy="0"/>
          </a:xfrm>
          <a:prstGeom prst="line">
            <a:avLst/>
          </a:prstGeom>
          <a:ln cap="flat" w="19050">
            <a:solidFill>
              <a:srgbClr val="F1E9E3"/>
            </a:solidFill>
            <a:prstDash val="solid"/>
            <a:headEnd type="none" len="sm" w="sm"/>
            <a:tailEnd type="none" len="sm" w="sm"/>
          </a:ln>
        </p:spPr>
      </p:sp>
      <p:sp>
        <p:nvSpPr>
          <p:cNvPr name="Freeform 4" id="4"/>
          <p:cNvSpPr/>
          <p:nvPr/>
        </p:nvSpPr>
        <p:spPr>
          <a:xfrm flipH="false" flipV="false" rot="2225019">
            <a:off x="1139865" y="6203530"/>
            <a:ext cx="945645" cy="890626"/>
          </a:xfrm>
          <a:custGeom>
            <a:avLst/>
            <a:gdLst/>
            <a:ahLst/>
            <a:cxnLst/>
            <a:rect r="r" b="b" t="t" l="l"/>
            <a:pathLst>
              <a:path h="890626" w="945645">
                <a:moveTo>
                  <a:pt x="0" y="0"/>
                </a:moveTo>
                <a:lnTo>
                  <a:pt x="945645" y="0"/>
                </a:lnTo>
                <a:lnTo>
                  <a:pt x="945645" y="890626"/>
                </a:lnTo>
                <a:lnTo>
                  <a:pt x="0" y="8906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884723" y="1028700"/>
            <a:ext cx="2670523" cy="1542227"/>
          </a:xfrm>
          <a:custGeom>
            <a:avLst/>
            <a:gdLst/>
            <a:ahLst/>
            <a:cxnLst/>
            <a:rect r="r" b="b" t="t" l="l"/>
            <a:pathLst>
              <a:path h="1542227" w="2670523">
                <a:moveTo>
                  <a:pt x="0" y="0"/>
                </a:moveTo>
                <a:lnTo>
                  <a:pt x="2670524" y="0"/>
                </a:lnTo>
                <a:lnTo>
                  <a:pt x="2670524" y="1542227"/>
                </a:lnTo>
                <a:lnTo>
                  <a:pt x="0" y="15422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884158" y="1367290"/>
            <a:ext cx="14823415" cy="8524773"/>
          </a:xfrm>
          <a:custGeom>
            <a:avLst/>
            <a:gdLst/>
            <a:ahLst/>
            <a:cxnLst/>
            <a:rect r="r" b="b" t="t" l="l"/>
            <a:pathLst>
              <a:path h="8524773" w="14823415">
                <a:moveTo>
                  <a:pt x="0" y="0"/>
                </a:moveTo>
                <a:lnTo>
                  <a:pt x="14823414" y="0"/>
                </a:lnTo>
                <a:lnTo>
                  <a:pt x="14823414" y="8524773"/>
                </a:lnTo>
                <a:lnTo>
                  <a:pt x="0" y="85247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3132493" y="3546766"/>
            <a:ext cx="11752231" cy="4352637"/>
          </a:xfrm>
          <a:prstGeom prst="rect">
            <a:avLst/>
          </a:prstGeom>
        </p:spPr>
        <p:txBody>
          <a:bodyPr anchor="t" rtlCol="false" tIns="0" lIns="0" bIns="0" rIns="0">
            <a:spAutoFit/>
          </a:bodyPr>
          <a:lstStyle/>
          <a:p>
            <a:pPr algn="ctr">
              <a:lnSpc>
                <a:spcPts val="4919"/>
              </a:lnSpc>
            </a:pPr>
            <a:r>
              <a:rPr lang="en-US" sz="4597">
                <a:solidFill>
                  <a:srgbClr val="FFFFFF"/>
                </a:solidFill>
                <a:latin typeface="Clear Sans"/>
              </a:rPr>
              <a:t>Answer: (c) bind() method</a:t>
            </a:r>
          </a:p>
          <a:p>
            <a:pPr algn="ctr">
              <a:lnSpc>
                <a:spcPts val="4919"/>
              </a:lnSpc>
            </a:pPr>
          </a:p>
          <a:p>
            <a:pPr algn="ctr">
              <a:lnSpc>
                <a:spcPts val="4919"/>
              </a:lnSpc>
              <a:spcBef>
                <a:spcPct val="0"/>
              </a:spcBef>
            </a:pPr>
            <a:r>
              <a:rPr lang="en-US" sz="4597">
                <a:solidFill>
                  <a:srgbClr val="FFFFFF"/>
                </a:solidFill>
                <a:latin typeface="Clear Sans"/>
              </a:rPr>
              <a:t>Explanation: The jQuery bind() event is used to attach one or more event handlers for selected elements from a set of elements. It specifies a function to run when the event occurs.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7103800" y="8426142"/>
            <a:ext cx="4080399" cy="2784873"/>
          </a:xfrm>
          <a:custGeom>
            <a:avLst/>
            <a:gdLst/>
            <a:ahLst/>
            <a:cxnLst/>
            <a:rect r="r" b="b" t="t" l="l"/>
            <a:pathLst>
              <a:path h="2784873" w="4080399">
                <a:moveTo>
                  <a:pt x="0" y="0"/>
                </a:moveTo>
                <a:lnTo>
                  <a:pt x="4080400" y="0"/>
                </a:lnTo>
                <a:lnTo>
                  <a:pt x="4080400" y="2784872"/>
                </a:lnTo>
                <a:lnTo>
                  <a:pt x="0" y="27848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956539" y="8366049"/>
            <a:ext cx="749536" cy="952066"/>
          </a:xfrm>
          <a:custGeom>
            <a:avLst/>
            <a:gdLst/>
            <a:ahLst/>
            <a:cxnLst/>
            <a:rect r="r" b="b" t="t" l="l"/>
            <a:pathLst>
              <a:path h="952066" w="749536">
                <a:moveTo>
                  <a:pt x="0" y="0"/>
                </a:moveTo>
                <a:lnTo>
                  <a:pt x="749536" y="0"/>
                </a:lnTo>
                <a:lnTo>
                  <a:pt x="749536" y="952066"/>
                </a:lnTo>
                <a:lnTo>
                  <a:pt x="0" y="952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469242" y="9318115"/>
            <a:ext cx="473665" cy="601653"/>
          </a:xfrm>
          <a:custGeom>
            <a:avLst/>
            <a:gdLst/>
            <a:ahLst/>
            <a:cxnLst/>
            <a:rect r="r" b="b" t="t" l="l"/>
            <a:pathLst>
              <a:path h="601653" w="473665">
                <a:moveTo>
                  <a:pt x="0" y="0"/>
                </a:moveTo>
                <a:lnTo>
                  <a:pt x="473665" y="0"/>
                </a:lnTo>
                <a:lnTo>
                  <a:pt x="473665" y="601653"/>
                </a:lnTo>
                <a:lnTo>
                  <a:pt x="0" y="6016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451485" y="0"/>
            <a:ext cx="2334490" cy="1625654"/>
          </a:xfrm>
          <a:custGeom>
            <a:avLst/>
            <a:gdLst/>
            <a:ahLst/>
            <a:cxnLst/>
            <a:rect r="r" b="b" t="t" l="l"/>
            <a:pathLst>
              <a:path h="1625654" w="2334490">
                <a:moveTo>
                  <a:pt x="0" y="0"/>
                </a:moveTo>
                <a:lnTo>
                  <a:pt x="2334490" y="0"/>
                </a:lnTo>
                <a:lnTo>
                  <a:pt x="2334490" y="1625654"/>
                </a:lnTo>
                <a:lnTo>
                  <a:pt x="0" y="16256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1944008" y="1383015"/>
            <a:ext cx="14637763" cy="2212793"/>
            <a:chOff x="0" y="0"/>
            <a:chExt cx="3855213" cy="582793"/>
          </a:xfrm>
        </p:grpSpPr>
        <p:sp>
          <p:nvSpPr>
            <p:cNvPr name="Freeform 8" id="8"/>
            <p:cNvSpPr/>
            <p:nvPr/>
          </p:nvSpPr>
          <p:spPr>
            <a:xfrm flipH="false" flipV="false" rot="0">
              <a:off x="0" y="0"/>
              <a:ext cx="3855214" cy="582793"/>
            </a:xfrm>
            <a:custGeom>
              <a:avLst/>
              <a:gdLst/>
              <a:ahLst/>
              <a:cxnLst/>
              <a:rect r="r" b="b" t="t" l="l"/>
              <a:pathLst>
                <a:path h="582793" w="3855214">
                  <a:moveTo>
                    <a:pt x="13223" y="0"/>
                  </a:moveTo>
                  <a:lnTo>
                    <a:pt x="3841991" y="0"/>
                  </a:lnTo>
                  <a:cubicBezTo>
                    <a:pt x="3849294" y="0"/>
                    <a:pt x="3855214" y="5920"/>
                    <a:pt x="3855214" y="13223"/>
                  </a:cubicBezTo>
                  <a:lnTo>
                    <a:pt x="3855214" y="569571"/>
                  </a:lnTo>
                  <a:cubicBezTo>
                    <a:pt x="3855214" y="576873"/>
                    <a:pt x="3849294" y="582793"/>
                    <a:pt x="3841991" y="582793"/>
                  </a:cubicBezTo>
                  <a:lnTo>
                    <a:pt x="13223" y="582793"/>
                  </a:lnTo>
                  <a:cubicBezTo>
                    <a:pt x="5920" y="582793"/>
                    <a:pt x="0" y="576873"/>
                    <a:pt x="0" y="569571"/>
                  </a:cubicBezTo>
                  <a:lnTo>
                    <a:pt x="0" y="13223"/>
                  </a:lnTo>
                  <a:cubicBezTo>
                    <a:pt x="0" y="5920"/>
                    <a:pt x="5920" y="0"/>
                    <a:pt x="13223" y="0"/>
                  </a:cubicBezTo>
                  <a:close/>
                </a:path>
              </a:pathLst>
            </a:custGeom>
            <a:solidFill>
              <a:srgbClr val="A2AB91"/>
            </a:solidFill>
          </p:spPr>
        </p:sp>
        <p:sp>
          <p:nvSpPr>
            <p:cNvPr name="TextBox 9" id="9"/>
            <p:cNvSpPr txBox="true"/>
            <p:nvPr/>
          </p:nvSpPr>
          <p:spPr>
            <a:xfrm>
              <a:off x="0" y="-76200"/>
              <a:ext cx="3855213" cy="658993"/>
            </a:xfrm>
            <a:prstGeom prst="rect">
              <a:avLst/>
            </a:prstGeom>
          </p:spPr>
          <p:txBody>
            <a:bodyPr anchor="ctr" rtlCol="false" tIns="50800" lIns="50800" bIns="50800" rIns="50800"/>
            <a:lstStyle/>
            <a:p>
              <a:pPr algn="ctr">
                <a:lnSpc>
                  <a:spcPts val="5319"/>
                </a:lnSpc>
              </a:pPr>
              <a:r>
                <a:rPr lang="en-US" sz="3799">
                  <a:solidFill>
                    <a:srgbClr val="FFFFFF"/>
                  </a:solidFill>
                  <a:latin typeface="Clear Sans"/>
                </a:rPr>
                <a:t>6)  The jQuery method used to perform an asynchronous HTTP request -</a:t>
              </a:r>
            </a:p>
          </p:txBody>
        </p:sp>
      </p:grpSp>
      <p:sp>
        <p:nvSpPr>
          <p:cNvPr name="Freeform 10" id="10"/>
          <p:cNvSpPr/>
          <p:nvPr/>
        </p:nvSpPr>
        <p:spPr>
          <a:xfrm flipH="false" flipV="false" rot="0">
            <a:off x="1375653" y="4532460"/>
            <a:ext cx="7024252" cy="1736906"/>
          </a:xfrm>
          <a:custGeom>
            <a:avLst/>
            <a:gdLst/>
            <a:ahLst/>
            <a:cxnLst/>
            <a:rect r="r" b="b" t="t" l="l"/>
            <a:pathLst>
              <a:path h="1736906" w="7024252">
                <a:moveTo>
                  <a:pt x="0" y="0"/>
                </a:moveTo>
                <a:lnTo>
                  <a:pt x="7024253" y="0"/>
                </a:lnTo>
                <a:lnTo>
                  <a:pt x="7024253" y="1736906"/>
                </a:lnTo>
                <a:lnTo>
                  <a:pt x="0" y="17369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678183" y="7206020"/>
            <a:ext cx="7120246" cy="1760643"/>
          </a:xfrm>
          <a:custGeom>
            <a:avLst/>
            <a:gdLst/>
            <a:ahLst/>
            <a:cxnLst/>
            <a:rect r="r" b="b" t="t" l="l"/>
            <a:pathLst>
              <a:path h="1760643" w="7120246">
                <a:moveTo>
                  <a:pt x="0" y="0"/>
                </a:moveTo>
                <a:lnTo>
                  <a:pt x="7120247" y="0"/>
                </a:lnTo>
                <a:lnTo>
                  <a:pt x="7120247" y="1760642"/>
                </a:lnTo>
                <a:lnTo>
                  <a:pt x="0" y="17606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9587802" y="4639453"/>
            <a:ext cx="6993969" cy="1729418"/>
          </a:xfrm>
          <a:custGeom>
            <a:avLst/>
            <a:gdLst/>
            <a:ahLst/>
            <a:cxnLst/>
            <a:rect r="r" b="b" t="t" l="l"/>
            <a:pathLst>
              <a:path h="1729418" w="6993969">
                <a:moveTo>
                  <a:pt x="0" y="0"/>
                </a:moveTo>
                <a:lnTo>
                  <a:pt x="6993969" y="0"/>
                </a:lnTo>
                <a:lnTo>
                  <a:pt x="6993969" y="1729418"/>
                </a:lnTo>
                <a:lnTo>
                  <a:pt x="0" y="17294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9587802" y="7251268"/>
            <a:ext cx="6993969" cy="1729418"/>
          </a:xfrm>
          <a:custGeom>
            <a:avLst/>
            <a:gdLst/>
            <a:ahLst/>
            <a:cxnLst/>
            <a:rect r="r" b="b" t="t" l="l"/>
            <a:pathLst>
              <a:path h="1729418" w="6993969">
                <a:moveTo>
                  <a:pt x="0" y="0"/>
                </a:moveTo>
                <a:lnTo>
                  <a:pt x="6993969" y="0"/>
                </a:lnTo>
                <a:lnTo>
                  <a:pt x="6993969" y="1729418"/>
                </a:lnTo>
                <a:lnTo>
                  <a:pt x="0" y="17294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483230" y="4192383"/>
            <a:ext cx="7315200" cy="2176488"/>
          </a:xfrm>
          <a:custGeom>
            <a:avLst/>
            <a:gdLst/>
            <a:ahLst/>
            <a:cxnLst/>
            <a:rect r="r" b="b" t="t" l="l"/>
            <a:pathLst>
              <a:path h="2176488" w="7315200">
                <a:moveTo>
                  <a:pt x="0" y="0"/>
                </a:moveTo>
                <a:lnTo>
                  <a:pt x="7315200" y="0"/>
                </a:lnTo>
                <a:lnTo>
                  <a:pt x="7315200" y="2176488"/>
                </a:lnTo>
                <a:lnTo>
                  <a:pt x="0" y="21764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9641339" y="4192383"/>
            <a:ext cx="7315200" cy="2176488"/>
          </a:xfrm>
          <a:custGeom>
            <a:avLst/>
            <a:gdLst/>
            <a:ahLst/>
            <a:cxnLst/>
            <a:rect r="r" b="b" t="t" l="l"/>
            <a:pathLst>
              <a:path h="2176488" w="7315200">
                <a:moveTo>
                  <a:pt x="0" y="0"/>
                </a:moveTo>
                <a:lnTo>
                  <a:pt x="7315200" y="0"/>
                </a:lnTo>
                <a:lnTo>
                  <a:pt x="7315200" y="2176488"/>
                </a:lnTo>
                <a:lnTo>
                  <a:pt x="0" y="21764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521216" y="6891023"/>
            <a:ext cx="7315200" cy="2176488"/>
          </a:xfrm>
          <a:custGeom>
            <a:avLst/>
            <a:gdLst/>
            <a:ahLst/>
            <a:cxnLst/>
            <a:rect r="r" b="b" t="t" l="l"/>
            <a:pathLst>
              <a:path h="2176488" w="7315200">
                <a:moveTo>
                  <a:pt x="0" y="0"/>
                </a:moveTo>
                <a:lnTo>
                  <a:pt x="7315200" y="0"/>
                </a:lnTo>
                <a:lnTo>
                  <a:pt x="7315200" y="2176488"/>
                </a:lnTo>
                <a:lnTo>
                  <a:pt x="0" y="21764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9641339" y="6891023"/>
            <a:ext cx="7315200" cy="2176488"/>
          </a:xfrm>
          <a:custGeom>
            <a:avLst/>
            <a:gdLst/>
            <a:ahLst/>
            <a:cxnLst/>
            <a:rect r="r" b="b" t="t" l="l"/>
            <a:pathLst>
              <a:path h="2176488" w="7315200">
                <a:moveTo>
                  <a:pt x="0" y="0"/>
                </a:moveTo>
                <a:lnTo>
                  <a:pt x="7315200" y="0"/>
                </a:lnTo>
                <a:lnTo>
                  <a:pt x="7315200" y="2176488"/>
                </a:lnTo>
                <a:lnTo>
                  <a:pt x="0" y="21764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8" id="18"/>
          <p:cNvSpPr txBox="true"/>
          <p:nvPr/>
        </p:nvSpPr>
        <p:spPr>
          <a:xfrm rot="0">
            <a:off x="1944008" y="4756887"/>
            <a:ext cx="5887543" cy="1736877"/>
          </a:xfrm>
          <a:prstGeom prst="rect">
            <a:avLst/>
          </a:prstGeom>
        </p:spPr>
        <p:txBody>
          <a:bodyPr anchor="t" rtlCol="false" tIns="0" lIns="0" bIns="0" rIns="0">
            <a:spAutoFit/>
          </a:bodyPr>
          <a:lstStyle/>
          <a:p>
            <a:pPr algn="ctr">
              <a:lnSpc>
                <a:spcPts val="4536"/>
              </a:lnSpc>
            </a:pPr>
            <a:r>
              <a:rPr lang="en-US" sz="4240">
                <a:solidFill>
                  <a:srgbClr val="323232"/>
                </a:solidFill>
                <a:latin typeface="Clear Sans"/>
              </a:rPr>
              <a:t>a) jQuery ajaxSetup() method</a:t>
            </a:r>
          </a:p>
          <a:p>
            <a:pPr algn="ctr">
              <a:lnSpc>
                <a:spcPts val="4536"/>
              </a:lnSpc>
              <a:spcBef>
                <a:spcPct val="0"/>
              </a:spcBef>
            </a:pPr>
          </a:p>
        </p:txBody>
      </p:sp>
      <p:sp>
        <p:nvSpPr>
          <p:cNvPr name="TextBox 19" id="19"/>
          <p:cNvSpPr txBox="true"/>
          <p:nvPr/>
        </p:nvSpPr>
        <p:spPr>
          <a:xfrm rot="0">
            <a:off x="10173438" y="7521423"/>
            <a:ext cx="6045373" cy="593877"/>
          </a:xfrm>
          <a:prstGeom prst="rect">
            <a:avLst/>
          </a:prstGeom>
        </p:spPr>
        <p:txBody>
          <a:bodyPr anchor="t" rtlCol="false" tIns="0" lIns="0" bIns="0" rIns="0">
            <a:spAutoFit/>
          </a:bodyPr>
          <a:lstStyle/>
          <a:p>
            <a:pPr algn="ctr">
              <a:lnSpc>
                <a:spcPts val="4536"/>
              </a:lnSpc>
              <a:spcBef>
                <a:spcPct val="0"/>
              </a:spcBef>
            </a:pPr>
            <a:r>
              <a:rPr lang="en-US" sz="4239">
                <a:solidFill>
                  <a:srgbClr val="323232"/>
                </a:solidFill>
                <a:latin typeface="Clear Sans"/>
              </a:rPr>
              <a:t>d)  None of the above</a:t>
            </a:r>
          </a:p>
        </p:txBody>
      </p:sp>
      <p:sp>
        <p:nvSpPr>
          <p:cNvPr name="TextBox 20" id="20"/>
          <p:cNvSpPr txBox="true"/>
          <p:nvPr/>
        </p:nvSpPr>
        <p:spPr>
          <a:xfrm rot="0">
            <a:off x="2313101" y="7521423"/>
            <a:ext cx="6286067" cy="1165377"/>
          </a:xfrm>
          <a:prstGeom prst="rect">
            <a:avLst/>
          </a:prstGeom>
        </p:spPr>
        <p:txBody>
          <a:bodyPr anchor="t" rtlCol="false" tIns="0" lIns="0" bIns="0" rIns="0">
            <a:spAutoFit/>
          </a:bodyPr>
          <a:lstStyle/>
          <a:p>
            <a:pPr algn="ctr">
              <a:lnSpc>
                <a:spcPts val="4536"/>
              </a:lnSpc>
            </a:pPr>
            <a:r>
              <a:rPr lang="en-US" sz="4239">
                <a:solidFill>
                  <a:srgbClr val="323232"/>
                </a:solidFill>
                <a:latin typeface="Clear Sans"/>
              </a:rPr>
              <a:t>c) jQuery ajax() method</a:t>
            </a:r>
          </a:p>
          <a:p>
            <a:pPr algn="ctr">
              <a:lnSpc>
                <a:spcPts val="4536"/>
              </a:lnSpc>
              <a:spcBef>
                <a:spcPct val="0"/>
              </a:spcBef>
            </a:pPr>
          </a:p>
        </p:txBody>
      </p:sp>
      <p:sp>
        <p:nvSpPr>
          <p:cNvPr name="TextBox 21" id="21"/>
          <p:cNvSpPr txBox="true"/>
          <p:nvPr/>
        </p:nvSpPr>
        <p:spPr>
          <a:xfrm rot="0">
            <a:off x="9965880" y="4839820"/>
            <a:ext cx="6460489" cy="1736877"/>
          </a:xfrm>
          <a:prstGeom prst="rect">
            <a:avLst/>
          </a:prstGeom>
        </p:spPr>
        <p:txBody>
          <a:bodyPr anchor="t" rtlCol="false" tIns="0" lIns="0" bIns="0" rIns="0">
            <a:spAutoFit/>
          </a:bodyPr>
          <a:lstStyle/>
          <a:p>
            <a:pPr algn="ctr">
              <a:lnSpc>
                <a:spcPts val="4536"/>
              </a:lnSpc>
            </a:pPr>
            <a:r>
              <a:rPr lang="en-US" sz="4239">
                <a:solidFill>
                  <a:srgbClr val="323232"/>
                </a:solidFill>
                <a:latin typeface="Clear Sans"/>
              </a:rPr>
              <a:t>b)  jQuery ajaxSync() method</a:t>
            </a:r>
          </a:p>
          <a:p>
            <a:pPr algn="ctr">
              <a:lnSpc>
                <a:spcPts val="4536"/>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AutoShape 3" id="3"/>
          <p:cNvSpPr/>
          <p:nvPr/>
        </p:nvSpPr>
        <p:spPr>
          <a:xfrm flipV="true">
            <a:off x="-2301195" y="6639318"/>
            <a:ext cx="22890391" cy="0"/>
          </a:xfrm>
          <a:prstGeom prst="line">
            <a:avLst/>
          </a:prstGeom>
          <a:ln cap="flat" w="19050">
            <a:solidFill>
              <a:srgbClr val="F1E9E3"/>
            </a:solidFill>
            <a:prstDash val="solid"/>
            <a:headEnd type="none" len="sm" w="sm"/>
            <a:tailEnd type="none" len="sm" w="sm"/>
          </a:ln>
        </p:spPr>
      </p:sp>
      <p:sp>
        <p:nvSpPr>
          <p:cNvPr name="Freeform 4" id="4"/>
          <p:cNvSpPr/>
          <p:nvPr/>
        </p:nvSpPr>
        <p:spPr>
          <a:xfrm flipH="false" flipV="false" rot="0">
            <a:off x="0" y="567503"/>
            <a:ext cx="3757902" cy="922394"/>
          </a:xfrm>
          <a:custGeom>
            <a:avLst/>
            <a:gdLst/>
            <a:ahLst/>
            <a:cxnLst/>
            <a:rect r="r" b="b" t="t" l="l"/>
            <a:pathLst>
              <a:path h="922394" w="3757902">
                <a:moveTo>
                  <a:pt x="0" y="0"/>
                </a:moveTo>
                <a:lnTo>
                  <a:pt x="3757902" y="0"/>
                </a:lnTo>
                <a:lnTo>
                  <a:pt x="3757902" y="922394"/>
                </a:lnTo>
                <a:lnTo>
                  <a:pt x="0" y="9223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640388" y="2686617"/>
            <a:ext cx="14744834" cy="6716551"/>
            <a:chOff x="0" y="0"/>
            <a:chExt cx="3883413" cy="1768968"/>
          </a:xfrm>
        </p:grpSpPr>
        <p:sp>
          <p:nvSpPr>
            <p:cNvPr name="Freeform 6" id="6"/>
            <p:cNvSpPr/>
            <p:nvPr/>
          </p:nvSpPr>
          <p:spPr>
            <a:xfrm flipH="false" flipV="false" rot="0">
              <a:off x="0" y="0"/>
              <a:ext cx="3883413" cy="1768968"/>
            </a:xfrm>
            <a:custGeom>
              <a:avLst/>
              <a:gdLst/>
              <a:ahLst/>
              <a:cxnLst/>
              <a:rect r="r" b="b" t="t" l="l"/>
              <a:pathLst>
                <a:path h="1768968" w="3883413">
                  <a:moveTo>
                    <a:pt x="13126" y="0"/>
                  </a:moveTo>
                  <a:lnTo>
                    <a:pt x="3870287" y="0"/>
                  </a:lnTo>
                  <a:cubicBezTo>
                    <a:pt x="3873768" y="0"/>
                    <a:pt x="3877107" y="1383"/>
                    <a:pt x="3879568" y="3845"/>
                  </a:cubicBezTo>
                  <a:cubicBezTo>
                    <a:pt x="3882030" y="6306"/>
                    <a:pt x="3883413" y="9645"/>
                    <a:pt x="3883413" y="13126"/>
                  </a:cubicBezTo>
                  <a:lnTo>
                    <a:pt x="3883413" y="1755842"/>
                  </a:lnTo>
                  <a:cubicBezTo>
                    <a:pt x="3883413" y="1759323"/>
                    <a:pt x="3882030" y="1762662"/>
                    <a:pt x="3879568" y="1765123"/>
                  </a:cubicBezTo>
                  <a:cubicBezTo>
                    <a:pt x="3877107" y="1767585"/>
                    <a:pt x="3873768" y="1768968"/>
                    <a:pt x="3870287" y="1768968"/>
                  </a:cubicBezTo>
                  <a:lnTo>
                    <a:pt x="13126" y="1768968"/>
                  </a:lnTo>
                  <a:cubicBezTo>
                    <a:pt x="5877" y="1768968"/>
                    <a:pt x="0" y="1763091"/>
                    <a:pt x="0" y="1755842"/>
                  </a:cubicBezTo>
                  <a:lnTo>
                    <a:pt x="0" y="13126"/>
                  </a:lnTo>
                  <a:cubicBezTo>
                    <a:pt x="0" y="9645"/>
                    <a:pt x="1383" y="6306"/>
                    <a:pt x="3845" y="3845"/>
                  </a:cubicBezTo>
                  <a:cubicBezTo>
                    <a:pt x="6306" y="1383"/>
                    <a:pt x="9645" y="0"/>
                    <a:pt x="13126" y="0"/>
                  </a:cubicBezTo>
                  <a:close/>
                </a:path>
              </a:pathLst>
            </a:custGeom>
            <a:solidFill>
              <a:srgbClr val="808970"/>
            </a:solidFill>
          </p:spPr>
        </p:sp>
        <p:sp>
          <p:nvSpPr>
            <p:cNvPr name="TextBox 7" id="7"/>
            <p:cNvSpPr txBox="true"/>
            <p:nvPr/>
          </p:nvSpPr>
          <p:spPr>
            <a:xfrm>
              <a:off x="0" y="-38100"/>
              <a:ext cx="3883413" cy="180706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414986" y="1486990"/>
            <a:ext cx="14970236" cy="9115805"/>
          </a:xfrm>
          <a:custGeom>
            <a:avLst/>
            <a:gdLst/>
            <a:ahLst/>
            <a:cxnLst/>
            <a:rect r="r" b="b" t="t" l="l"/>
            <a:pathLst>
              <a:path h="9115805" w="14970236">
                <a:moveTo>
                  <a:pt x="0" y="0"/>
                </a:moveTo>
                <a:lnTo>
                  <a:pt x="14970236" y="0"/>
                </a:lnTo>
                <a:lnTo>
                  <a:pt x="14970236" y="9115804"/>
                </a:lnTo>
                <a:lnTo>
                  <a:pt x="0" y="91158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258878" y="3998750"/>
            <a:ext cx="13507854" cy="4149434"/>
          </a:xfrm>
          <a:prstGeom prst="rect">
            <a:avLst/>
          </a:prstGeom>
        </p:spPr>
        <p:txBody>
          <a:bodyPr anchor="t" rtlCol="false" tIns="0" lIns="0" bIns="0" rIns="0">
            <a:spAutoFit/>
          </a:bodyPr>
          <a:lstStyle/>
          <a:p>
            <a:pPr algn="ctr">
              <a:lnSpc>
                <a:spcPts val="4713"/>
              </a:lnSpc>
            </a:pPr>
            <a:r>
              <a:rPr lang="en-US" sz="4405">
                <a:solidFill>
                  <a:srgbClr val="E0E0DD"/>
                </a:solidFill>
                <a:latin typeface="Clear Sans"/>
              </a:rPr>
              <a:t>Answer: (c) jQuery ajax() method</a:t>
            </a:r>
          </a:p>
          <a:p>
            <a:pPr algn="ctr">
              <a:lnSpc>
                <a:spcPts val="4713"/>
              </a:lnSpc>
            </a:pPr>
          </a:p>
          <a:p>
            <a:pPr algn="ctr">
              <a:lnSpc>
                <a:spcPts val="4713"/>
              </a:lnSpc>
            </a:pPr>
            <a:r>
              <a:rPr lang="en-US" sz="4405">
                <a:solidFill>
                  <a:srgbClr val="E0E0DD"/>
                </a:solidFill>
                <a:latin typeface="Clear Sans"/>
              </a:rPr>
              <a:t>Explanation: AJAX is an acronym for Asynchronous JavaScript and XML. The ajax() method in jQuery performs an AJAX request. It sends an asynchronous HTTP request to the server.</a:t>
            </a:r>
          </a:p>
          <a:p>
            <a:pPr algn="ctr">
              <a:lnSpc>
                <a:spcPts val="4713"/>
              </a:lnSpc>
              <a:spcBef>
                <a:spcPct val="0"/>
              </a:spcBef>
            </a:pPr>
          </a:p>
        </p:txBody>
      </p:sp>
      <p:sp>
        <p:nvSpPr>
          <p:cNvPr name="Freeform 10" id="10"/>
          <p:cNvSpPr/>
          <p:nvPr/>
        </p:nvSpPr>
        <p:spPr>
          <a:xfrm flipH="false" flipV="false" rot="0">
            <a:off x="15829945" y="-1459253"/>
            <a:ext cx="3189508" cy="3384093"/>
          </a:xfrm>
          <a:custGeom>
            <a:avLst/>
            <a:gdLst/>
            <a:ahLst/>
            <a:cxnLst/>
            <a:rect r="r" b="b" t="t" l="l"/>
            <a:pathLst>
              <a:path h="3384093" w="3189508">
                <a:moveTo>
                  <a:pt x="0" y="0"/>
                </a:moveTo>
                <a:lnTo>
                  <a:pt x="3189508" y="0"/>
                </a:lnTo>
                <a:lnTo>
                  <a:pt x="3189508" y="3384093"/>
                </a:lnTo>
                <a:lnTo>
                  <a:pt x="0" y="33840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grpSp>
        <p:nvGrpSpPr>
          <p:cNvPr name="Group 3" id="3"/>
          <p:cNvGrpSpPr/>
          <p:nvPr/>
        </p:nvGrpSpPr>
        <p:grpSpPr>
          <a:xfrm rot="0">
            <a:off x="2660446" y="1377164"/>
            <a:ext cx="13127198" cy="2614188"/>
            <a:chOff x="0" y="0"/>
            <a:chExt cx="3457369" cy="688510"/>
          </a:xfrm>
        </p:grpSpPr>
        <p:sp>
          <p:nvSpPr>
            <p:cNvPr name="Freeform 4" id="4"/>
            <p:cNvSpPr/>
            <p:nvPr/>
          </p:nvSpPr>
          <p:spPr>
            <a:xfrm flipH="false" flipV="false" rot="0">
              <a:off x="0" y="0"/>
              <a:ext cx="3457369" cy="688510"/>
            </a:xfrm>
            <a:custGeom>
              <a:avLst/>
              <a:gdLst/>
              <a:ahLst/>
              <a:cxnLst/>
              <a:rect r="r" b="b" t="t" l="l"/>
              <a:pathLst>
                <a:path h="688510" w="3457369">
                  <a:moveTo>
                    <a:pt x="14744" y="0"/>
                  </a:moveTo>
                  <a:lnTo>
                    <a:pt x="3442625" y="0"/>
                  </a:lnTo>
                  <a:cubicBezTo>
                    <a:pt x="3446535" y="0"/>
                    <a:pt x="3450286" y="1553"/>
                    <a:pt x="3453050" y="4318"/>
                  </a:cubicBezTo>
                  <a:cubicBezTo>
                    <a:pt x="3455815" y="7083"/>
                    <a:pt x="3457369" y="10834"/>
                    <a:pt x="3457369" y="14744"/>
                  </a:cubicBezTo>
                  <a:lnTo>
                    <a:pt x="3457369" y="673766"/>
                  </a:lnTo>
                  <a:cubicBezTo>
                    <a:pt x="3457369" y="681909"/>
                    <a:pt x="3450768" y="688510"/>
                    <a:pt x="3442625" y="688510"/>
                  </a:cubicBezTo>
                  <a:lnTo>
                    <a:pt x="14744" y="688510"/>
                  </a:lnTo>
                  <a:cubicBezTo>
                    <a:pt x="10834" y="688510"/>
                    <a:pt x="7083" y="686957"/>
                    <a:pt x="4318" y="684192"/>
                  </a:cubicBezTo>
                  <a:cubicBezTo>
                    <a:pt x="1553" y="681427"/>
                    <a:pt x="0" y="677677"/>
                    <a:pt x="0" y="673766"/>
                  </a:cubicBezTo>
                  <a:lnTo>
                    <a:pt x="0" y="14744"/>
                  </a:lnTo>
                  <a:cubicBezTo>
                    <a:pt x="0" y="10834"/>
                    <a:pt x="1553" y="7083"/>
                    <a:pt x="4318" y="4318"/>
                  </a:cubicBezTo>
                  <a:cubicBezTo>
                    <a:pt x="7083" y="1553"/>
                    <a:pt x="10834" y="0"/>
                    <a:pt x="14744" y="0"/>
                  </a:cubicBezTo>
                  <a:close/>
                </a:path>
              </a:pathLst>
            </a:custGeom>
            <a:solidFill>
              <a:srgbClr val="A2AB91"/>
            </a:solidFill>
          </p:spPr>
        </p:sp>
        <p:sp>
          <p:nvSpPr>
            <p:cNvPr name="TextBox 5" id="5"/>
            <p:cNvSpPr txBox="true"/>
            <p:nvPr/>
          </p:nvSpPr>
          <p:spPr>
            <a:xfrm>
              <a:off x="0" y="-66675"/>
              <a:ext cx="3457369" cy="755185"/>
            </a:xfrm>
            <a:prstGeom prst="rect">
              <a:avLst/>
            </a:prstGeom>
          </p:spPr>
          <p:txBody>
            <a:bodyPr anchor="ctr" rtlCol="false" tIns="50800" lIns="50800" bIns="50800" rIns="50800"/>
            <a:lstStyle/>
            <a:p>
              <a:pPr algn="ctr">
                <a:lnSpc>
                  <a:spcPts val="5039"/>
                </a:lnSpc>
              </a:pPr>
              <a:r>
                <a:rPr lang="en-US" sz="3599">
                  <a:solidFill>
                    <a:srgbClr val="FFFFFF"/>
                  </a:solidFill>
                  <a:latin typeface="Hammersmith One"/>
                </a:rPr>
                <a:t>7)Which of the jQuery function prevents the code from running before the loading of the document finishes?</a:t>
              </a:r>
            </a:p>
          </p:txBody>
        </p:sp>
      </p:grpSp>
      <p:sp>
        <p:nvSpPr>
          <p:cNvPr name="Freeform 6" id="6"/>
          <p:cNvSpPr/>
          <p:nvPr/>
        </p:nvSpPr>
        <p:spPr>
          <a:xfrm flipH="false" flipV="false" rot="6145841">
            <a:off x="15627483" y="380486"/>
            <a:ext cx="1423225" cy="1296429"/>
          </a:xfrm>
          <a:custGeom>
            <a:avLst/>
            <a:gdLst/>
            <a:ahLst/>
            <a:cxnLst/>
            <a:rect r="r" b="b" t="t" l="l"/>
            <a:pathLst>
              <a:path h="1296429" w="1423225">
                <a:moveTo>
                  <a:pt x="0" y="0"/>
                </a:moveTo>
                <a:lnTo>
                  <a:pt x="1423225" y="0"/>
                </a:lnTo>
                <a:lnTo>
                  <a:pt x="1423225"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4274272">
            <a:off x="1397134" y="3708245"/>
            <a:ext cx="1423225" cy="1296429"/>
          </a:xfrm>
          <a:custGeom>
            <a:avLst/>
            <a:gdLst/>
            <a:ahLst/>
            <a:cxnLst/>
            <a:rect r="r" b="b" t="t" l="l"/>
            <a:pathLst>
              <a:path h="1296429" w="1423225">
                <a:moveTo>
                  <a:pt x="0" y="0"/>
                </a:moveTo>
                <a:lnTo>
                  <a:pt x="1423225" y="0"/>
                </a:lnTo>
                <a:lnTo>
                  <a:pt x="1423225" y="1296429"/>
                </a:lnTo>
                <a:lnTo>
                  <a:pt x="0" y="1296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42668" y="4710140"/>
            <a:ext cx="7501332" cy="1854875"/>
          </a:xfrm>
          <a:custGeom>
            <a:avLst/>
            <a:gdLst/>
            <a:ahLst/>
            <a:cxnLst/>
            <a:rect r="r" b="b" t="t" l="l"/>
            <a:pathLst>
              <a:path h="1854875" w="7501332">
                <a:moveTo>
                  <a:pt x="0" y="0"/>
                </a:moveTo>
                <a:lnTo>
                  <a:pt x="7501332" y="0"/>
                </a:lnTo>
                <a:lnTo>
                  <a:pt x="7501332" y="1854875"/>
                </a:lnTo>
                <a:lnTo>
                  <a:pt x="0" y="18548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660446" y="5367215"/>
            <a:ext cx="5997410" cy="607399"/>
          </a:xfrm>
          <a:prstGeom prst="rect">
            <a:avLst/>
          </a:prstGeom>
        </p:spPr>
        <p:txBody>
          <a:bodyPr anchor="t" rtlCol="false" tIns="0" lIns="0" bIns="0" rIns="0">
            <a:spAutoFit/>
          </a:bodyPr>
          <a:lstStyle/>
          <a:p>
            <a:pPr>
              <a:lnSpc>
                <a:spcPts val="4795"/>
              </a:lnSpc>
              <a:spcBef>
                <a:spcPct val="0"/>
              </a:spcBef>
            </a:pPr>
            <a:r>
              <a:rPr lang="en-US" sz="4482">
                <a:solidFill>
                  <a:srgbClr val="323232"/>
                </a:solidFill>
                <a:latin typeface="Clear Sans"/>
              </a:rPr>
              <a:t>a)$(document).load()</a:t>
            </a:r>
          </a:p>
        </p:txBody>
      </p:sp>
      <p:sp>
        <p:nvSpPr>
          <p:cNvPr name="Freeform 10" id="10"/>
          <p:cNvSpPr/>
          <p:nvPr/>
        </p:nvSpPr>
        <p:spPr>
          <a:xfrm flipH="false" flipV="false" rot="0">
            <a:off x="9757968" y="7459618"/>
            <a:ext cx="7501332" cy="1854875"/>
          </a:xfrm>
          <a:custGeom>
            <a:avLst/>
            <a:gdLst/>
            <a:ahLst/>
            <a:cxnLst/>
            <a:rect r="r" b="b" t="t" l="l"/>
            <a:pathLst>
              <a:path h="1854875" w="7501332">
                <a:moveTo>
                  <a:pt x="0" y="0"/>
                </a:moveTo>
                <a:lnTo>
                  <a:pt x="7501332" y="0"/>
                </a:lnTo>
                <a:lnTo>
                  <a:pt x="7501332" y="1854875"/>
                </a:lnTo>
                <a:lnTo>
                  <a:pt x="0" y="18548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630678" y="8050826"/>
            <a:ext cx="6003339" cy="607399"/>
          </a:xfrm>
          <a:prstGeom prst="rect">
            <a:avLst/>
          </a:prstGeom>
        </p:spPr>
        <p:txBody>
          <a:bodyPr anchor="t" rtlCol="false" tIns="0" lIns="0" bIns="0" rIns="0">
            <a:spAutoFit/>
          </a:bodyPr>
          <a:lstStyle/>
          <a:p>
            <a:pPr>
              <a:lnSpc>
                <a:spcPts val="4795"/>
              </a:lnSpc>
              <a:spcBef>
                <a:spcPct val="0"/>
              </a:spcBef>
            </a:pPr>
            <a:r>
              <a:rPr lang="en-US" sz="4482">
                <a:solidFill>
                  <a:srgbClr val="323232"/>
                </a:solidFill>
                <a:latin typeface="Clear Sans"/>
              </a:rPr>
              <a:t>d) $(document).trim()</a:t>
            </a:r>
          </a:p>
        </p:txBody>
      </p:sp>
      <p:sp>
        <p:nvSpPr>
          <p:cNvPr name="Freeform 12" id="12"/>
          <p:cNvSpPr/>
          <p:nvPr/>
        </p:nvSpPr>
        <p:spPr>
          <a:xfrm flipH="false" flipV="false" rot="0">
            <a:off x="1642668" y="7459618"/>
            <a:ext cx="7501332" cy="1854875"/>
          </a:xfrm>
          <a:custGeom>
            <a:avLst/>
            <a:gdLst/>
            <a:ahLst/>
            <a:cxnLst/>
            <a:rect r="r" b="b" t="t" l="l"/>
            <a:pathLst>
              <a:path h="1854875" w="7501332">
                <a:moveTo>
                  <a:pt x="0" y="0"/>
                </a:moveTo>
                <a:lnTo>
                  <a:pt x="7501332" y="0"/>
                </a:lnTo>
                <a:lnTo>
                  <a:pt x="7501332" y="1854875"/>
                </a:lnTo>
                <a:lnTo>
                  <a:pt x="0" y="18548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2199800" y="8050826"/>
            <a:ext cx="6192240" cy="1207474"/>
          </a:xfrm>
          <a:prstGeom prst="rect">
            <a:avLst/>
          </a:prstGeom>
        </p:spPr>
        <p:txBody>
          <a:bodyPr anchor="t" rtlCol="false" tIns="0" lIns="0" bIns="0" rIns="0">
            <a:spAutoFit/>
          </a:bodyPr>
          <a:lstStyle/>
          <a:p>
            <a:pPr>
              <a:lnSpc>
                <a:spcPts val="4795"/>
              </a:lnSpc>
            </a:pPr>
            <a:r>
              <a:rPr lang="en-US" sz="4482">
                <a:solidFill>
                  <a:srgbClr val="323232"/>
                </a:solidFill>
                <a:latin typeface="Clear Sans"/>
              </a:rPr>
              <a:t>c)$(document).ready()</a:t>
            </a:r>
          </a:p>
          <a:p>
            <a:pPr>
              <a:lnSpc>
                <a:spcPts val="4795"/>
              </a:lnSpc>
              <a:spcBef>
                <a:spcPct val="0"/>
              </a:spcBef>
            </a:pPr>
          </a:p>
        </p:txBody>
      </p:sp>
      <p:sp>
        <p:nvSpPr>
          <p:cNvPr name="Freeform 14" id="14"/>
          <p:cNvSpPr/>
          <p:nvPr/>
        </p:nvSpPr>
        <p:spPr>
          <a:xfrm flipH="false" flipV="false" rot="0">
            <a:off x="9623962" y="4710140"/>
            <a:ext cx="7501332" cy="1854875"/>
          </a:xfrm>
          <a:custGeom>
            <a:avLst/>
            <a:gdLst/>
            <a:ahLst/>
            <a:cxnLst/>
            <a:rect r="r" b="b" t="t" l="l"/>
            <a:pathLst>
              <a:path h="1854875" w="7501332">
                <a:moveTo>
                  <a:pt x="0" y="0"/>
                </a:moveTo>
                <a:lnTo>
                  <a:pt x="7501332" y="0"/>
                </a:lnTo>
                <a:lnTo>
                  <a:pt x="7501332" y="1854875"/>
                </a:lnTo>
                <a:lnTo>
                  <a:pt x="0" y="18548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10139401" y="5274326"/>
            <a:ext cx="6985893" cy="1306417"/>
          </a:xfrm>
          <a:prstGeom prst="rect">
            <a:avLst/>
          </a:prstGeom>
        </p:spPr>
        <p:txBody>
          <a:bodyPr anchor="t" rtlCol="false" tIns="0" lIns="0" bIns="0" rIns="0">
            <a:spAutoFit/>
          </a:bodyPr>
          <a:lstStyle/>
          <a:p>
            <a:pPr>
              <a:lnSpc>
                <a:spcPts val="5035"/>
              </a:lnSpc>
            </a:pPr>
            <a:r>
              <a:rPr lang="en-US" sz="4705">
                <a:solidFill>
                  <a:srgbClr val="323232"/>
                </a:solidFill>
                <a:latin typeface="Clear Sans"/>
              </a:rPr>
              <a:t>b)$(document).unload()</a:t>
            </a:r>
          </a:p>
          <a:p>
            <a:pPr>
              <a:lnSpc>
                <a:spcPts val="5035"/>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AutoShape 3" id="3"/>
          <p:cNvSpPr/>
          <p:nvPr/>
        </p:nvSpPr>
        <p:spPr>
          <a:xfrm flipV="true">
            <a:off x="-2301195" y="6639318"/>
            <a:ext cx="22890391" cy="0"/>
          </a:xfrm>
          <a:prstGeom prst="line">
            <a:avLst/>
          </a:prstGeom>
          <a:ln cap="flat" w="19050">
            <a:solidFill>
              <a:srgbClr val="F1E9E3"/>
            </a:solidFill>
            <a:prstDash val="solid"/>
            <a:headEnd type="none" len="sm" w="sm"/>
            <a:tailEnd type="none" len="sm" w="sm"/>
          </a:ln>
        </p:spPr>
      </p:sp>
      <p:sp>
        <p:nvSpPr>
          <p:cNvPr name="Freeform 4" id="4"/>
          <p:cNvSpPr/>
          <p:nvPr/>
        </p:nvSpPr>
        <p:spPr>
          <a:xfrm flipH="false" flipV="false" rot="0">
            <a:off x="0" y="567503"/>
            <a:ext cx="3757902" cy="922394"/>
          </a:xfrm>
          <a:custGeom>
            <a:avLst/>
            <a:gdLst/>
            <a:ahLst/>
            <a:cxnLst/>
            <a:rect r="r" b="b" t="t" l="l"/>
            <a:pathLst>
              <a:path h="922394" w="3757902">
                <a:moveTo>
                  <a:pt x="0" y="0"/>
                </a:moveTo>
                <a:lnTo>
                  <a:pt x="3757902" y="0"/>
                </a:lnTo>
                <a:lnTo>
                  <a:pt x="3757902" y="922394"/>
                </a:lnTo>
                <a:lnTo>
                  <a:pt x="0" y="9223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961949" y="1975380"/>
            <a:ext cx="1297351" cy="1474263"/>
          </a:xfrm>
          <a:custGeom>
            <a:avLst/>
            <a:gdLst/>
            <a:ahLst/>
            <a:cxnLst/>
            <a:rect r="r" b="b" t="t" l="l"/>
            <a:pathLst>
              <a:path h="1474263" w="1297351">
                <a:moveTo>
                  <a:pt x="0" y="0"/>
                </a:moveTo>
                <a:lnTo>
                  <a:pt x="1297351" y="0"/>
                </a:lnTo>
                <a:lnTo>
                  <a:pt x="1297351" y="1474263"/>
                </a:lnTo>
                <a:lnTo>
                  <a:pt x="0" y="14742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640388" y="2686617"/>
            <a:ext cx="14744834" cy="6716551"/>
            <a:chOff x="0" y="0"/>
            <a:chExt cx="3883413" cy="1768968"/>
          </a:xfrm>
        </p:grpSpPr>
        <p:sp>
          <p:nvSpPr>
            <p:cNvPr name="Freeform 7" id="7"/>
            <p:cNvSpPr/>
            <p:nvPr/>
          </p:nvSpPr>
          <p:spPr>
            <a:xfrm flipH="false" flipV="false" rot="0">
              <a:off x="0" y="0"/>
              <a:ext cx="3883413" cy="1768968"/>
            </a:xfrm>
            <a:custGeom>
              <a:avLst/>
              <a:gdLst/>
              <a:ahLst/>
              <a:cxnLst/>
              <a:rect r="r" b="b" t="t" l="l"/>
              <a:pathLst>
                <a:path h="1768968" w="3883413">
                  <a:moveTo>
                    <a:pt x="13126" y="0"/>
                  </a:moveTo>
                  <a:lnTo>
                    <a:pt x="3870287" y="0"/>
                  </a:lnTo>
                  <a:cubicBezTo>
                    <a:pt x="3873768" y="0"/>
                    <a:pt x="3877107" y="1383"/>
                    <a:pt x="3879568" y="3845"/>
                  </a:cubicBezTo>
                  <a:cubicBezTo>
                    <a:pt x="3882030" y="6306"/>
                    <a:pt x="3883413" y="9645"/>
                    <a:pt x="3883413" y="13126"/>
                  </a:cubicBezTo>
                  <a:lnTo>
                    <a:pt x="3883413" y="1755842"/>
                  </a:lnTo>
                  <a:cubicBezTo>
                    <a:pt x="3883413" y="1759323"/>
                    <a:pt x="3882030" y="1762662"/>
                    <a:pt x="3879568" y="1765123"/>
                  </a:cubicBezTo>
                  <a:cubicBezTo>
                    <a:pt x="3877107" y="1767585"/>
                    <a:pt x="3873768" y="1768968"/>
                    <a:pt x="3870287" y="1768968"/>
                  </a:cubicBezTo>
                  <a:lnTo>
                    <a:pt x="13126" y="1768968"/>
                  </a:lnTo>
                  <a:cubicBezTo>
                    <a:pt x="5877" y="1768968"/>
                    <a:pt x="0" y="1763091"/>
                    <a:pt x="0" y="1755842"/>
                  </a:cubicBezTo>
                  <a:lnTo>
                    <a:pt x="0" y="13126"/>
                  </a:lnTo>
                  <a:cubicBezTo>
                    <a:pt x="0" y="9645"/>
                    <a:pt x="1383" y="6306"/>
                    <a:pt x="3845" y="3845"/>
                  </a:cubicBezTo>
                  <a:cubicBezTo>
                    <a:pt x="6306" y="1383"/>
                    <a:pt x="9645" y="0"/>
                    <a:pt x="13126" y="0"/>
                  </a:cubicBezTo>
                  <a:close/>
                </a:path>
              </a:pathLst>
            </a:custGeom>
            <a:solidFill>
              <a:srgbClr val="C5CDB7"/>
            </a:solidFill>
          </p:spPr>
        </p:sp>
        <p:sp>
          <p:nvSpPr>
            <p:cNvPr name="TextBox 8" id="8"/>
            <p:cNvSpPr txBox="true"/>
            <p:nvPr/>
          </p:nvSpPr>
          <p:spPr>
            <a:xfrm>
              <a:off x="0" y="-38100"/>
              <a:ext cx="3883413" cy="1807068"/>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390073" y="3703475"/>
            <a:ext cx="13507854" cy="4149434"/>
          </a:xfrm>
          <a:prstGeom prst="rect">
            <a:avLst/>
          </a:prstGeom>
        </p:spPr>
        <p:txBody>
          <a:bodyPr anchor="t" rtlCol="false" tIns="0" lIns="0" bIns="0" rIns="0">
            <a:spAutoFit/>
          </a:bodyPr>
          <a:lstStyle/>
          <a:p>
            <a:pPr algn="ctr">
              <a:lnSpc>
                <a:spcPts val="4713"/>
              </a:lnSpc>
            </a:pPr>
            <a:r>
              <a:rPr lang="en-US" sz="4405">
                <a:solidFill>
                  <a:srgbClr val="FFFFFF"/>
                </a:solidFill>
                <a:latin typeface="Clear Sans"/>
              </a:rPr>
              <a:t>Answer: (c) $(document).ready()</a:t>
            </a:r>
          </a:p>
          <a:p>
            <a:pPr algn="ctr">
              <a:lnSpc>
                <a:spcPts val="4713"/>
              </a:lnSpc>
            </a:pPr>
          </a:p>
          <a:p>
            <a:pPr algn="ctr">
              <a:lnSpc>
                <a:spcPts val="4713"/>
              </a:lnSpc>
              <a:spcBef>
                <a:spcPct val="0"/>
              </a:spcBef>
            </a:pPr>
            <a:r>
              <a:rPr lang="en-US" sz="4405">
                <a:solidFill>
                  <a:srgbClr val="FFFFFF"/>
                </a:solidFill>
                <a:latin typeface="Clear Sans"/>
              </a:rPr>
              <a:t>Explanation: The ready() function in jQuery executes the code only when the DOM (Document object model) is fully loaded. The code inserted between $(document).ready() is executed only when a page is ready for JavaScript code to execute.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grpSp>
        <p:nvGrpSpPr>
          <p:cNvPr name="Group 3" id="3"/>
          <p:cNvGrpSpPr/>
          <p:nvPr/>
        </p:nvGrpSpPr>
        <p:grpSpPr>
          <a:xfrm rot="0">
            <a:off x="1637433" y="3884547"/>
            <a:ext cx="1689684" cy="168968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808970"/>
            </a:solidFill>
          </p:spPr>
        </p:sp>
        <p:sp>
          <p:nvSpPr>
            <p:cNvPr name="TextBox 5" id="5"/>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a</a:t>
              </a:r>
            </a:p>
          </p:txBody>
        </p:sp>
      </p:grpSp>
      <p:grpSp>
        <p:nvGrpSpPr>
          <p:cNvPr name="Group 6" id="6"/>
          <p:cNvGrpSpPr/>
          <p:nvPr/>
        </p:nvGrpSpPr>
        <p:grpSpPr>
          <a:xfrm rot="0">
            <a:off x="1637433" y="6183018"/>
            <a:ext cx="1689684" cy="168968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A2AB91"/>
            </a:solidFill>
          </p:spPr>
        </p:sp>
        <p:sp>
          <p:nvSpPr>
            <p:cNvPr name="TextBox 8" id="8"/>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b</a:t>
              </a:r>
            </a:p>
          </p:txBody>
        </p:sp>
      </p:grpSp>
      <p:sp>
        <p:nvSpPr>
          <p:cNvPr name="TextBox 9" id="9"/>
          <p:cNvSpPr txBox="true"/>
          <p:nvPr/>
        </p:nvSpPr>
        <p:spPr>
          <a:xfrm rot="0">
            <a:off x="3944386" y="4027918"/>
            <a:ext cx="5159475" cy="1269591"/>
          </a:xfrm>
          <a:prstGeom prst="rect">
            <a:avLst/>
          </a:prstGeom>
        </p:spPr>
        <p:txBody>
          <a:bodyPr anchor="t" rtlCol="false" tIns="0" lIns="0" bIns="0" rIns="0">
            <a:spAutoFit/>
          </a:bodyPr>
          <a:lstStyle/>
          <a:p>
            <a:pPr>
              <a:lnSpc>
                <a:spcPts val="5230"/>
              </a:lnSpc>
            </a:pPr>
            <a:r>
              <a:rPr lang="en-US" sz="3189">
                <a:solidFill>
                  <a:srgbClr val="000000"/>
                </a:solidFill>
                <a:latin typeface="Clear Sans"/>
              </a:rPr>
              <a:t>The first paragraph element with name = "para"</a:t>
            </a:r>
          </a:p>
        </p:txBody>
      </p:sp>
      <p:sp>
        <p:nvSpPr>
          <p:cNvPr name="TextBox 10" id="10"/>
          <p:cNvSpPr txBox="true"/>
          <p:nvPr/>
        </p:nvSpPr>
        <p:spPr>
          <a:xfrm rot="0">
            <a:off x="3984525" y="6049668"/>
            <a:ext cx="5159475" cy="2583993"/>
          </a:xfrm>
          <a:prstGeom prst="rect">
            <a:avLst/>
          </a:prstGeom>
        </p:spPr>
        <p:txBody>
          <a:bodyPr anchor="t" rtlCol="false" tIns="0" lIns="0" bIns="0" rIns="0">
            <a:spAutoFit/>
          </a:bodyPr>
          <a:lstStyle/>
          <a:p>
            <a:pPr>
              <a:lnSpc>
                <a:spcPts val="5231"/>
              </a:lnSpc>
            </a:pPr>
            <a:r>
              <a:rPr lang="en-US" sz="3189">
                <a:solidFill>
                  <a:srgbClr val="000000"/>
                </a:solidFill>
                <a:latin typeface="Clear Sans"/>
              </a:rPr>
              <a:t>T</a:t>
            </a:r>
            <a:r>
              <a:rPr lang="en-US" sz="3189">
                <a:solidFill>
                  <a:srgbClr val="000000"/>
                </a:solidFill>
                <a:latin typeface="Clear Sans"/>
              </a:rPr>
              <a:t>he first paragraph element with class = "para"</a:t>
            </a:r>
          </a:p>
          <a:p>
            <a:pPr>
              <a:lnSpc>
                <a:spcPts val="5231"/>
              </a:lnSpc>
            </a:pPr>
          </a:p>
          <a:p>
            <a:pPr>
              <a:lnSpc>
                <a:spcPts val="5231"/>
              </a:lnSpc>
            </a:pPr>
          </a:p>
        </p:txBody>
      </p:sp>
      <p:grpSp>
        <p:nvGrpSpPr>
          <p:cNvPr name="Group 11" id="11"/>
          <p:cNvGrpSpPr/>
          <p:nvPr/>
        </p:nvGrpSpPr>
        <p:grpSpPr>
          <a:xfrm rot="0">
            <a:off x="9722986" y="3884547"/>
            <a:ext cx="1689684" cy="168968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A2AB91"/>
            </a:solidFill>
          </p:spPr>
        </p:sp>
        <p:sp>
          <p:nvSpPr>
            <p:cNvPr name="TextBox 13" id="13"/>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c</a:t>
              </a:r>
            </a:p>
          </p:txBody>
        </p:sp>
      </p:grpSp>
      <p:grpSp>
        <p:nvGrpSpPr>
          <p:cNvPr name="Group 14" id="14"/>
          <p:cNvGrpSpPr/>
          <p:nvPr/>
        </p:nvGrpSpPr>
        <p:grpSpPr>
          <a:xfrm rot="0">
            <a:off x="9722986" y="6183018"/>
            <a:ext cx="1689684" cy="168968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808970"/>
            </a:solidFill>
          </p:spPr>
        </p:sp>
        <p:sp>
          <p:nvSpPr>
            <p:cNvPr name="TextBox 16" id="16"/>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d</a:t>
              </a:r>
            </a:p>
          </p:txBody>
        </p:sp>
      </p:grpSp>
      <p:sp>
        <p:nvSpPr>
          <p:cNvPr name="TextBox 17" id="17"/>
          <p:cNvSpPr txBox="true"/>
          <p:nvPr/>
        </p:nvSpPr>
        <p:spPr>
          <a:xfrm rot="0">
            <a:off x="12031795" y="3216836"/>
            <a:ext cx="5792975" cy="1926664"/>
          </a:xfrm>
          <a:prstGeom prst="rect">
            <a:avLst/>
          </a:prstGeom>
        </p:spPr>
        <p:txBody>
          <a:bodyPr anchor="t" rtlCol="false" tIns="0" lIns="0" bIns="0" rIns="0">
            <a:spAutoFit/>
          </a:bodyPr>
          <a:lstStyle/>
          <a:p>
            <a:pPr>
              <a:lnSpc>
                <a:spcPts val="5234"/>
              </a:lnSpc>
            </a:pPr>
          </a:p>
          <a:p>
            <a:pPr>
              <a:lnSpc>
                <a:spcPts val="5234"/>
              </a:lnSpc>
            </a:pPr>
            <a:r>
              <a:rPr lang="en-US" sz="3191">
                <a:solidFill>
                  <a:srgbClr val="000000"/>
                </a:solidFill>
                <a:latin typeface="Clear Sans"/>
              </a:rPr>
              <a:t>The first paragraph element with id = "para"</a:t>
            </a:r>
          </a:p>
        </p:txBody>
      </p:sp>
      <p:sp>
        <p:nvSpPr>
          <p:cNvPr name="TextBox 18" id="18"/>
          <p:cNvSpPr txBox="true"/>
          <p:nvPr/>
        </p:nvSpPr>
        <p:spPr>
          <a:xfrm rot="0">
            <a:off x="12031795" y="6049668"/>
            <a:ext cx="4370216" cy="1926642"/>
          </a:xfrm>
          <a:prstGeom prst="rect">
            <a:avLst/>
          </a:prstGeom>
        </p:spPr>
        <p:txBody>
          <a:bodyPr anchor="t" rtlCol="false" tIns="0" lIns="0" bIns="0" rIns="0">
            <a:spAutoFit/>
          </a:bodyPr>
          <a:lstStyle/>
          <a:p>
            <a:pPr>
              <a:lnSpc>
                <a:spcPts val="5235"/>
              </a:lnSpc>
            </a:pPr>
            <a:r>
              <a:rPr lang="en-US" sz="3192">
                <a:solidFill>
                  <a:srgbClr val="000000"/>
                </a:solidFill>
                <a:latin typeface="Clear Sans"/>
              </a:rPr>
              <a:t>All paragraph elements with class = "para"</a:t>
            </a:r>
          </a:p>
          <a:p>
            <a:pPr>
              <a:lnSpc>
                <a:spcPts val="5235"/>
              </a:lnSpc>
            </a:pPr>
          </a:p>
        </p:txBody>
      </p:sp>
      <p:sp>
        <p:nvSpPr>
          <p:cNvPr name="Freeform 19" id="19"/>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3"/>
            <a:stretch>
              <a:fillRect l="0" t="0" r="0" b="0"/>
            </a:stretch>
          </a:blipFill>
        </p:spPr>
      </p:sp>
      <p:sp>
        <p:nvSpPr>
          <p:cNvPr name="Freeform 20" id="20"/>
          <p:cNvSpPr/>
          <p:nvPr/>
        </p:nvSpPr>
        <p:spPr>
          <a:xfrm flipH="false" flipV="false" rot="0">
            <a:off x="15829945" y="-1459253"/>
            <a:ext cx="3189508" cy="3384093"/>
          </a:xfrm>
          <a:custGeom>
            <a:avLst/>
            <a:gdLst/>
            <a:ahLst/>
            <a:cxnLst/>
            <a:rect r="r" b="b" t="t" l="l"/>
            <a:pathLst>
              <a:path h="3384093" w="3189508">
                <a:moveTo>
                  <a:pt x="0" y="0"/>
                </a:moveTo>
                <a:lnTo>
                  <a:pt x="3189508" y="0"/>
                </a:lnTo>
                <a:lnTo>
                  <a:pt x="3189508" y="3384093"/>
                </a:lnTo>
                <a:lnTo>
                  <a:pt x="0" y="33840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552075" y="8268016"/>
            <a:ext cx="3189508" cy="3384093"/>
          </a:xfrm>
          <a:custGeom>
            <a:avLst/>
            <a:gdLst/>
            <a:ahLst/>
            <a:cxnLst/>
            <a:rect r="r" b="b" t="t" l="l"/>
            <a:pathLst>
              <a:path h="3384093" w="3189508">
                <a:moveTo>
                  <a:pt x="0" y="0"/>
                </a:moveTo>
                <a:lnTo>
                  <a:pt x="3189508" y="0"/>
                </a:lnTo>
                <a:lnTo>
                  <a:pt x="3189508" y="3384093"/>
                </a:lnTo>
                <a:lnTo>
                  <a:pt x="0" y="33840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2" id="22"/>
          <p:cNvGrpSpPr/>
          <p:nvPr/>
        </p:nvGrpSpPr>
        <p:grpSpPr>
          <a:xfrm rot="0">
            <a:off x="2482275" y="1490678"/>
            <a:ext cx="13305369" cy="1622344"/>
            <a:chOff x="0" y="0"/>
            <a:chExt cx="3504295" cy="427284"/>
          </a:xfrm>
        </p:grpSpPr>
        <p:sp>
          <p:nvSpPr>
            <p:cNvPr name="Freeform 23" id="23"/>
            <p:cNvSpPr/>
            <p:nvPr/>
          </p:nvSpPr>
          <p:spPr>
            <a:xfrm flipH="false" flipV="false" rot="0">
              <a:off x="0" y="0"/>
              <a:ext cx="3504295" cy="427284"/>
            </a:xfrm>
            <a:custGeom>
              <a:avLst/>
              <a:gdLst/>
              <a:ahLst/>
              <a:cxnLst/>
              <a:rect r="r" b="b" t="t" l="l"/>
              <a:pathLst>
                <a:path h="427284" w="3504295">
                  <a:moveTo>
                    <a:pt x="14547" y="0"/>
                  </a:moveTo>
                  <a:lnTo>
                    <a:pt x="3489748" y="0"/>
                  </a:lnTo>
                  <a:cubicBezTo>
                    <a:pt x="3497782" y="0"/>
                    <a:pt x="3504295" y="6513"/>
                    <a:pt x="3504295" y="14547"/>
                  </a:cubicBezTo>
                  <a:lnTo>
                    <a:pt x="3504295" y="412737"/>
                  </a:lnTo>
                  <a:cubicBezTo>
                    <a:pt x="3504295" y="420771"/>
                    <a:pt x="3497782" y="427284"/>
                    <a:pt x="3489748" y="427284"/>
                  </a:cubicBezTo>
                  <a:lnTo>
                    <a:pt x="14547" y="427284"/>
                  </a:lnTo>
                  <a:cubicBezTo>
                    <a:pt x="6513" y="427284"/>
                    <a:pt x="0" y="420771"/>
                    <a:pt x="0" y="412737"/>
                  </a:cubicBezTo>
                  <a:lnTo>
                    <a:pt x="0" y="14547"/>
                  </a:lnTo>
                  <a:cubicBezTo>
                    <a:pt x="0" y="6513"/>
                    <a:pt x="6513" y="0"/>
                    <a:pt x="14547" y="0"/>
                  </a:cubicBezTo>
                  <a:close/>
                </a:path>
              </a:pathLst>
            </a:custGeom>
            <a:solidFill>
              <a:srgbClr val="A2AB91"/>
            </a:solidFill>
          </p:spPr>
        </p:sp>
        <p:sp>
          <p:nvSpPr>
            <p:cNvPr name="TextBox 24" id="24"/>
            <p:cNvSpPr txBox="true"/>
            <p:nvPr/>
          </p:nvSpPr>
          <p:spPr>
            <a:xfrm>
              <a:off x="0" y="-85725"/>
              <a:ext cx="3504295" cy="513009"/>
            </a:xfrm>
            <a:prstGeom prst="rect">
              <a:avLst/>
            </a:prstGeom>
          </p:spPr>
          <p:txBody>
            <a:bodyPr anchor="ctr" rtlCol="false" tIns="50800" lIns="50800" bIns="50800" rIns="50800"/>
            <a:lstStyle/>
            <a:p>
              <a:pPr algn="ctr">
                <a:lnSpc>
                  <a:spcPts val="5879"/>
                </a:lnSpc>
              </a:pPr>
              <a:r>
                <a:rPr lang="en-US" sz="4199">
                  <a:solidFill>
                    <a:srgbClr val="FFFFFF"/>
                  </a:solidFill>
                  <a:latin typeface="Hammersmith One"/>
                </a:rPr>
                <a:t>8) What does the syntax $("p.para") will select?</a:t>
              </a:r>
            </a:p>
            <a:p>
              <a:pPr algn="ctr">
                <a:lnSpc>
                  <a:spcPts val="5879"/>
                </a:lnSpc>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AutoShape 3" id="3"/>
          <p:cNvSpPr/>
          <p:nvPr/>
        </p:nvSpPr>
        <p:spPr>
          <a:xfrm flipV="true">
            <a:off x="-2301195" y="6639318"/>
            <a:ext cx="22890391" cy="0"/>
          </a:xfrm>
          <a:prstGeom prst="line">
            <a:avLst/>
          </a:prstGeom>
          <a:ln cap="flat" w="19050">
            <a:solidFill>
              <a:srgbClr val="F1E9E3"/>
            </a:solidFill>
            <a:prstDash val="solid"/>
            <a:headEnd type="none" len="sm" w="sm"/>
            <a:tailEnd type="none" len="sm" w="sm"/>
          </a:ln>
        </p:spPr>
      </p:sp>
      <p:sp>
        <p:nvSpPr>
          <p:cNvPr name="Freeform 4" id="4"/>
          <p:cNvSpPr/>
          <p:nvPr/>
        </p:nvSpPr>
        <p:spPr>
          <a:xfrm flipH="false" flipV="false" rot="2225019">
            <a:off x="1139865" y="6203530"/>
            <a:ext cx="945645" cy="890626"/>
          </a:xfrm>
          <a:custGeom>
            <a:avLst/>
            <a:gdLst/>
            <a:ahLst/>
            <a:cxnLst/>
            <a:rect r="r" b="b" t="t" l="l"/>
            <a:pathLst>
              <a:path h="890626" w="945645">
                <a:moveTo>
                  <a:pt x="0" y="0"/>
                </a:moveTo>
                <a:lnTo>
                  <a:pt x="945645" y="0"/>
                </a:lnTo>
                <a:lnTo>
                  <a:pt x="945645" y="890626"/>
                </a:lnTo>
                <a:lnTo>
                  <a:pt x="0" y="8906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884723" y="1028700"/>
            <a:ext cx="2670523" cy="1542227"/>
          </a:xfrm>
          <a:custGeom>
            <a:avLst/>
            <a:gdLst/>
            <a:ahLst/>
            <a:cxnLst/>
            <a:rect r="r" b="b" t="t" l="l"/>
            <a:pathLst>
              <a:path h="1542227" w="2670523">
                <a:moveTo>
                  <a:pt x="0" y="0"/>
                </a:moveTo>
                <a:lnTo>
                  <a:pt x="2670524" y="0"/>
                </a:lnTo>
                <a:lnTo>
                  <a:pt x="2670524" y="1542227"/>
                </a:lnTo>
                <a:lnTo>
                  <a:pt x="0" y="15422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884158" y="1367290"/>
            <a:ext cx="14823415" cy="8524773"/>
          </a:xfrm>
          <a:custGeom>
            <a:avLst/>
            <a:gdLst/>
            <a:ahLst/>
            <a:cxnLst/>
            <a:rect r="r" b="b" t="t" l="l"/>
            <a:pathLst>
              <a:path h="8524773" w="14823415">
                <a:moveTo>
                  <a:pt x="0" y="0"/>
                </a:moveTo>
                <a:lnTo>
                  <a:pt x="14823414" y="0"/>
                </a:lnTo>
                <a:lnTo>
                  <a:pt x="14823414" y="8524773"/>
                </a:lnTo>
                <a:lnTo>
                  <a:pt x="0" y="85247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3419750" y="3235038"/>
            <a:ext cx="11752231" cy="4352637"/>
          </a:xfrm>
          <a:prstGeom prst="rect">
            <a:avLst/>
          </a:prstGeom>
        </p:spPr>
        <p:txBody>
          <a:bodyPr anchor="t" rtlCol="false" tIns="0" lIns="0" bIns="0" rIns="0">
            <a:spAutoFit/>
          </a:bodyPr>
          <a:lstStyle/>
          <a:p>
            <a:pPr algn="ctr">
              <a:lnSpc>
                <a:spcPts val="4919"/>
              </a:lnSpc>
            </a:pPr>
            <a:r>
              <a:rPr lang="en-US" sz="4597">
                <a:solidFill>
                  <a:srgbClr val="FFFFFF"/>
                </a:solidFill>
                <a:latin typeface="Clear Sans"/>
              </a:rPr>
              <a:t>Answer: (d) All paragraph elements with class = "para"</a:t>
            </a:r>
          </a:p>
          <a:p>
            <a:pPr algn="ctr">
              <a:lnSpc>
                <a:spcPts val="4919"/>
              </a:lnSpc>
            </a:pPr>
          </a:p>
          <a:p>
            <a:pPr algn="ctr">
              <a:lnSpc>
                <a:spcPts val="4919"/>
              </a:lnSpc>
            </a:pPr>
            <a:r>
              <a:rPr lang="en-US" sz="4597">
                <a:solidFill>
                  <a:srgbClr val="FFFFFF"/>
                </a:solidFill>
                <a:latin typeface="Clear Sans"/>
              </a:rPr>
              <a:t>Explanation: In jQuery, the correct syntax for selecting all paragraph elements with class = "para" is - $("p.para").</a:t>
            </a:r>
          </a:p>
          <a:p>
            <a:pPr algn="ctr">
              <a:lnSpc>
                <a:spcPts val="4919"/>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7103800" y="8426142"/>
            <a:ext cx="4080399" cy="2784873"/>
          </a:xfrm>
          <a:custGeom>
            <a:avLst/>
            <a:gdLst/>
            <a:ahLst/>
            <a:cxnLst/>
            <a:rect r="r" b="b" t="t" l="l"/>
            <a:pathLst>
              <a:path h="2784873" w="4080399">
                <a:moveTo>
                  <a:pt x="0" y="0"/>
                </a:moveTo>
                <a:lnTo>
                  <a:pt x="4080400" y="0"/>
                </a:lnTo>
                <a:lnTo>
                  <a:pt x="4080400" y="2784872"/>
                </a:lnTo>
                <a:lnTo>
                  <a:pt x="0" y="27848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956539" y="8366049"/>
            <a:ext cx="749536" cy="952066"/>
          </a:xfrm>
          <a:custGeom>
            <a:avLst/>
            <a:gdLst/>
            <a:ahLst/>
            <a:cxnLst/>
            <a:rect r="r" b="b" t="t" l="l"/>
            <a:pathLst>
              <a:path h="952066" w="749536">
                <a:moveTo>
                  <a:pt x="0" y="0"/>
                </a:moveTo>
                <a:lnTo>
                  <a:pt x="749536" y="0"/>
                </a:lnTo>
                <a:lnTo>
                  <a:pt x="749536" y="952066"/>
                </a:lnTo>
                <a:lnTo>
                  <a:pt x="0" y="952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469242" y="9318115"/>
            <a:ext cx="473665" cy="601653"/>
          </a:xfrm>
          <a:custGeom>
            <a:avLst/>
            <a:gdLst/>
            <a:ahLst/>
            <a:cxnLst/>
            <a:rect r="r" b="b" t="t" l="l"/>
            <a:pathLst>
              <a:path h="601653" w="473665">
                <a:moveTo>
                  <a:pt x="0" y="0"/>
                </a:moveTo>
                <a:lnTo>
                  <a:pt x="473665" y="0"/>
                </a:lnTo>
                <a:lnTo>
                  <a:pt x="473665" y="601653"/>
                </a:lnTo>
                <a:lnTo>
                  <a:pt x="0" y="6016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451485" y="0"/>
            <a:ext cx="2334490" cy="1625654"/>
          </a:xfrm>
          <a:custGeom>
            <a:avLst/>
            <a:gdLst/>
            <a:ahLst/>
            <a:cxnLst/>
            <a:rect r="r" b="b" t="t" l="l"/>
            <a:pathLst>
              <a:path h="1625654" w="2334490">
                <a:moveTo>
                  <a:pt x="0" y="0"/>
                </a:moveTo>
                <a:lnTo>
                  <a:pt x="2334490" y="0"/>
                </a:lnTo>
                <a:lnTo>
                  <a:pt x="2334490" y="1625654"/>
                </a:lnTo>
                <a:lnTo>
                  <a:pt x="0" y="16256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1944008" y="1383015"/>
            <a:ext cx="14637763" cy="2212793"/>
            <a:chOff x="0" y="0"/>
            <a:chExt cx="3855213" cy="582793"/>
          </a:xfrm>
        </p:grpSpPr>
        <p:sp>
          <p:nvSpPr>
            <p:cNvPr name="Freeform 8" id="8"/>
            <p:cNvSpPr/>
            <p:nvPr/>
          </p:nvSpPr>
          <p:spPr>
            <a:xfrm flipH="false" flipV="false" rot="0">
              <a:off x="0" y="0"/>
              <a:ext cx="3855214" cy="582793"/>
            </a:xfrm>
            <a:custGeom>
              <a:avLst/>
              <a:gdLst/>
              <a:ahLst/>
              <a:cxnLst/>
              <a:rect r="r" b="b" t="t" l="l"/>
              <a:pathLst>
                <a:path h="582793" w="3855214">
                  <a:moveTo>
                    <a:pt x="13223" y="0"/>
                  </a:moveTo>
                  <a:lnTo>
                    <a:pt x="3841991" y="0"/>
                  </a:lnTo>
                  <a:cubicBezTo>
                    <a:pt x="3849294" y="0"/>
                    <a:pt x="3855214" y="5920"/>
                    <a:pt x="3855214" y="13223"/>
                  </a:cubicBezTo>
                  <a:lnTo>
                    <a:pt x="3855214" y="569571"/>
                  </a:lnTo>
                  <a:cubicBezTo>
                    <a:pt x="3855214" y="576873"/>
                    <a:pt x="3849294" y="582793"/>
                    <a:pt x="3841991" y="582793"/>
                  </a:cubicBezTo>
                  <a:lnTo>
                    <a:pt x="13223" y="582793"/>
                  </a:lnTo>
                  <a:cubicBezTo>
                    <a:pt x="5920" y="582793"/>
                    <a:pt x="0" y="576873"/>
                    <a:pt x="0" y="569571"/>
                  </a:cubicBezTo>
                  <a:lnTo>
                    <a:pt x="0" y="13223"/>
                  </a:lnTo>
                  <a:cubicBezTo>
                    <a:pt x="0" y="5920"/>
                    <a:pt x="5920" y="0"/>
                    <a:pt x="13223" y="0"/>
                  </a:cubicBezTo>
                  <a:close/>
                </a:path>
              </a:pathLst>
            </a:custGeom>
            <a:solidFill>
              <a:srgbClr val="A2AB91"/>
            </a:solidFill>
          </p:spPr>
        </p:sp>
        <p:sp>
          <p:nvSpPr>
            <p:cNvPr name="TextBox 9" id="9"/>
            <p:cNvSpPr txBox="true"/>
            <p:nvPr/>
          </p:nvSpPr>
          <p:spPr>
            <a:xfrm>
              <a:off x="0" y="-76200"/>
              <a:ext cx="3855213" cy="658993"/>
            </a:xfrm>
            <a:prstGeom prst="rect">
              <a:avLst/>
            </a:prstGeom>
          </p:spPr>
          <p:txBody>
            <a:bodyPr anchor="ctr" rtlCol="false" tIns="50800" lIns="50800" bIns="50800" rIns="50800"/>
            <a:lstStyle/>
            <a:p>
              <a:pPr algn="ctr">
                <a:lnSpc>
                  <a:spcPts val="5319"/>
                </a:lnSpc>
              </a:pPr>
              <a:r>
                <a:rPr lang="en-US" sz="3799">
                  <a:solidFill>
                    <a:srgbClr val="FFFFFF"/>
                  </a:solidFill>
                  <a:latin typeface="Clear Sans"/>
                </a:rPr>
                <a:t>9)   The correct syntax for selecting the first paragraph element with id p1 is -</a:t>
              </a:r>
            </a:p>
          </p:txBody>
        </p:sp>
      </p:grpSp>
      <p:sp>
        <p:nvSpPr>
          <p:cNvPr name="Freeform 10" id="10"/>
          <p:cNvSpPr/>
          <p:nvPr/>
        </p:nvSpPr>
        <p:spPr>
          <a:xfrm flipH="false" flipV="false" rot="0">
            <a:off x="1375653" y="4532460"/>
            <a:ext cx="7024252" cy="1736906"/>
          </a:xfrm>
          <a:custGeom>
            <a:avLst/>
            <a:gdLst/>
            <a:ahLst/>
            <a:cxnLst/>
            <a:rect r="r" b="b" t="t" l="l"/>
            <a:pathLst>
              <a:path h="1736906" w="7024252">
                <a:moveTo>
                  <a:pt x="0" y="0"/>
                </a:moveTo>
                <a:lnTo>
                  <a:pt x="7024253" y="0"/>
                </a:lnTo>
                <a:lnTo>
                  <a:pt x="7024253" y="1736906"/>
                </a:lnTo>
                <a:lnTo>
                  <a:pt x="0" y="17369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678183" y="7206020"/>
            <a:ext cx="7120246" cy="1760643"/>
          </a:xfrm>
          <a:custGeom>
            <a:avLst/>
            <a:gdLst/>
            <a:ahLst/>
            <a:cxnLst/>
            <a:rect r="r" b="b" t="t" l="l"/>
            <a:pathLst>
              <a:path h="1760643" w="7120246">
                <a:moveTo>
                  <a:pt x="0" y="0"/>
                </a:moveTo>
                <a:lnTo>
                  <a:pt x="7120247" y="0"/>
                </a:lnTo>
                <a:lnTo>
                  <a:pt x="7120247" y="1760642"/>
                </a:lnTo>
                <a:lnTo>
                  <a:pt x="0" y="17606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9587802" y="4639453"/>
            <a:ext cx="6993969" cy="1729418"/>
          </a:xfrm>
          <a:custGeom>
            <a:avLst/>
            <a:gdLst/>
            <a:ahLst/>
            <a:cxnLst/>
            <a:rect r="r" b="b" t="t" l="l"/>
            <a:pathLst>
              <a:path h="1729418" w="6993969">
                <a:moveTo>
                  <a:pt x="0" y="0"/>
                </a:moveTo>
                <a:lnTo>
                  <a:pt x="6993969" y="0"/>
                </a:lnTo>
                <a:lnTo>
                  <a:pt x="6993969" y="1729418"/>
                </a:lnTo>
                <a:lnTo>
                  <a:pt x="0" y="17294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9587802" y="7251268"/>
            <a:ext cx="6993969" cy="1729418"/>
          </a:xfrm>
          <a:custGeom>
            <a:avLst/>
            <a:gdLst/>
            <a:ahLst/>
            <a:cxnLst/>
            <a:rect r="r" b="b" t="t" l="l"/>
            <a:pathLst>
              <a:path h="1729418" w="6993969">
                <a:moveTo>
                  <a:pt x="0" y="0"/>
                </a:moveTo>
                <a:lnTo>
                  <a:pt x="6993969" y="0"/>
                </a:lnTo>
                <a:lnTo>
                  <a:pt x="6993969" y="1729418"/>
                </a:lnTo>
                <a:lnTo>
                  <a:pt x="0" y="17294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483230" y="4192383"/>
            <a:ext cx="7315200" cy="2176488"/>
          </a:xfrm>
          <a:custGeom>
            <a:avLst/>
            <a:gdLst/>
            <a:ahLst/>
            <a:cxnLst/>
            <a:rect r="r" b="b" t="t" l="l"/>
            <a:pathLst>
              <a:path h="2176488" w="7315200">
                <a:moveTo>
                  <a:pt x="0" y="0"/>
                </a:moveTo>
                <a:lnTo>
                  <a:pt x="7315200" y="0"/>
                </a:lnTo>
                <a:lnTo>
                  <a:pt x="7315200" y="2176488"/>
                </a:lnTo>
                <a:lnTo>
                  <a:pt x="0" y="21764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9641339" y="4192383"/>
            <a:ext cx="7315200" cy="2176488"/>
          </a:xfrm>
          <a:custGeom>
            <a:avLst/>
            <a:gdLst/>
            <a:ahLst/>
            <a:cxnLst/>
            <a:rect r="r" b="b" t="t" l="l"/>
            <a:pathLst>
              <a:path h="2176488" w="7315200">
                <a:moveTo>
                  <a:pt x="0" y="0"/>
                </a:moveTo>
                <a:lnTo>
                  <a:pt x="7315200" y="0"/>
                </a:lnTo>
                <a:lnTo>
                  <a:pt x="7315200" y="2176488"/>
                </a:lnTo>
                <a:lnTo>
                  <a:pt x="0" y="21764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521216" y="6891023"/>
            <a:ext cx="7315200" cy="2176488"/>
          </a:xfrm>
          <a:custGeom>
            <a:avLst/>
            <a:gdLst/>
            <a:ahLst/>
            <a:cxnLst/>
            <a:rect r="r" b="b" t="t" l="l"/>
            <a:pathLst>
              <a:path h="2176488" w="7315200">
                <a:moveTo>
                  <a:pt x="0" y="0"/>
                </a:moveTo>
                <a:lnTo>
                  <a:pt x="7315200" y="0"/>
                </a:lnTo>
                <a:lnTo>
                  <a:pt x="7315200" y="2176488"/>
                </a:lnTo>
                <a:lnTo>
                  <a:pt x="0" y="21764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9641339" y="6891023"/>
            <a:ext cx="7315200" cy="2176488"/>
          </a:xfrm>
          <a:custGeom>
            <a:avLst/>
            <a:gdLst/>
            <a:ahLst/>
            <a:cxnLst/>
            <a:rect r="r" b="b" t="t" l="l"/>
            <a:pathLst>
              <a:path h="2176488" w="7315200">
                <a:moveTo>
                  <a:pt x="0" y="0"/>
                </a:moveTo>
                <a:lnTo>
                  <a:pt x="7315200" y="0"/>
                </a:lnTo>
                <a:lnTo>
                  <a:pt x="7315200" y="2176488"/>
                </a:lnTo>
                <a:lnTo>
                  <a:pt x="0" y="21764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8" id="18"/>
          <p:cNvSpPr txBox="true"/>
          <p:nvPr/>
        </p:nvSpPr>
        <p:spPr>
          <a:xfrm rot="0">
            <a:off x="1944008" y="4945286"/>
            <a:ext cx="5887543" cy="1165377"/>
          </a:xfrm>
          <a:prstGeom prst="rect">
            <a:avLst/>
          </a:prstGeom>
        </p:spPr>
        <p:txBody>
          <a:bodyPr anchor="t" rtlCol="false" tIns="0" lIns="0" bIns="0" rIns="0">
            <a:spAutoFit/>
          </a:bodyPr>
          <a:lstStyle/>
          <a:p>
            <a:pPr algn="ctr">
              <a:lnSpc>
                <a:spcPts val="4536"/>
              </a:lnSpc>
            </a:pPr>
            <a:r>
              <a:rPr lang="en-US" sz="4240">
                <a:solidFill>
                  <a:srgbClr val="323232"/>
                </a:solidFill>
                <a:latin typeface="Clear Sans"/>
              </a:rPr>
              <a:t>a) $("p.p1:first")</a:t>
            </a:r>
          </a:p>
          <a:p>
            <a:pPr algn="ctr">
              <a:lnSpc>
                <a:spcPts val="4536"/>
              </a:lnSpc>
              <a:spcBef>
                <a:spcPct val="0"/>
              </a:spcBef>
            </a:pPr>
          </a:p>
        </p:txBody>
      </p:sp>
      <p:sp>
        <p:nvSpPr>
          <p:cNvPr name="TextBox 19" id="19"/>
          <p:cNvSpPr txBox="true"/>
          <p:nvPr/>
        </p:nvSpPr>
        <p:spPr>
          <a:xfrm rot="0">
            <a:off x="10173438" y="7521423"/>
            <a:ext cx="6045373" cy="593877"/>
          </a:xfrm>
          <a:prstGeom prst="rect">
            <a:avLst/>
          </a:prstGeom>
        </p:spPr>
        <p:txBody>
          <a:bodyPr anchor="t" rtlCol="false" tIns="0" lIns="0" bIns="0" rIns="0">
            <a:spAutoFit/>
          </a:bodyPr>
          <a:lstStyle/>
          <a:p>
            <a:pPr algn="ctr">
              <a:lnSpc>
                <a:spcPts val="4536"/>
              </a:lnSpc>
              <a:spcBef>
                <a:spcPct val="0"/>
              </a:spcBef>
            </a:pPr>
            <a:r>
              <a:rPr lang="en-US" sz="4239">
                <a:solidFill>
                  <a:srgbClr val="323232"/>
                </a:solidFill>
                <a:latin typeface="Clear Sans"/>
              </a:rPr>
              <a:t>d) None of the above</a:t>
            </a:r>
          </a:p>
        </p:txBody>
      </p:sp>
      <p:sp>
        <p:nvSpPr>
          <p:cNvPr name="TextBox 20" id="20"/>
          <p:cNvSpPr txBox="true"/>
          <p:nvPr/>
        </p:nvSpPr>
        <p:spPr>
          <a:xfrm rot="0">
            <a:off x="2313101" y="7521423"/>
            <a:ext cx="6286067" cy="1736877"/>
          </a:xfrm>
          <a:prstGeom prst="rect">
            <a:avLst/>
          </a:prstGeom>
        </p:spPr>
        <p:txBody>
          <a:bodyPr anchor="t" rtlCol="false" tIns="0" lIns="0" bIns="0" rIns="0">
            <a:spAutoFit/>
          </a:bodyPr>
          <a:lstStyle/>
          <a:p>
            <a:pPr algn="ctr">
              <a:lnSpc>
                <a:spcPts val="4536"/>
              </a:lnSpc>
            </a:pPr>
            <a:r>
              <a:rPr lang="en-US" sz="4239">
                <a:solidFill>
                  <a:srgbClr val="323232"/>
                </a:solidFill>
                <a:latin typeface="Clear Sans"/>
              </a:rPr>
              <a:t>c) $("p1#p:first")</a:t>
            </a:r>
          </a:p>
          <a:p>
            <a:pPr algn="ctr">
              <a:lnSpc>
                <a:spcPts val="4536"/>
              </a:lnSpc>
            </a:pPr>
          </a:p>
          <a:p>
            <a:pPr algn="ctr">
              <a:lnSpc>
                <a:spcPts val="4536"/>
              </a:lnSpc>
              <a:spcBef>
                <a:spcPct val="0"/>
              </a:spcBef>
            </a:pPr>
          </a:p>
        </p:txBody>
      </p:sp>
      <p:sp>
        <p:nvSpPr>
          <p:cNvPr name="TextBox 21" id="21"/>
          <p:cNvSpPr txBox="true"/>
          <p:nvPr/>
        </p:nvSpPr>
        <p:spPr>
          <a:xfrm rot="0">
            <a:off x="10121282" y="4910284"/>
            <a:ext cx="6460489" cy="593877"/>
          </a:xfrm>
          <a:prstGeom prst="rect">
            <a:avLst/>
          </a:prstGeom>
        </p:spPr>
        <p:txBody>
          <a:bodyPr anchor="t" rtlCol="false" tIns="0" lIns="0" bIns="0" rIns="0">
            <a:spAutoFit/>
          </a:bodyPr>
          <a:lstStyle/>
          <a:p>
            <a:pPr algn="ctr">
              <a:lnSpc>
                <a:spcPts val="4536"/>
              </a:lnSpc>
              <a:spcBef>
                <a:spcPct val="0"/>
              </a:spcBef>
            </a:pPr>
            <a:r>
              <a:rPr lang="en-US" sz="4239">
                <a:solidFill>
                  <a:srgbClr val="323232"/>
                </a:solidFill>
                <a:latin typeface="Clear Sans"/>
              </a:rPr>
              <a:t>b)  $("p#p1:first")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grpSp>
        <p:nvGrpSpPr>
          <p:cNvPr name="Group 3" id="3"/>
          <p:cNvGrpSpPr/>
          <p:nvPr/>
        </p:nvGrpSpPr>
        <p:grpSpPr>
          <a:xfrm rot="0">
            <a:off x="10153910" y="1525096"/>
            <a:ext cx="6867519" cy="6722458"/>
            <a:chOff x="0" y="0"/>
            <a:chExt cx="1689752" cy="1654060"/>
          </a:xfrm>
        </p:grpSpPr>
        <p:sp>
          <p:nvSpPr>
            <p:cNvPr name="Freeform 4" id="4"/>
            <p:cNvSpPr/>
            <p:nvPr/>
          </p:nvSpPr>
          <p:spPr>
            <a:xfrm flipH="false" flipV="false" rot="0">
              <a:off x="0" y="0"/>
              <a:ext cx="1689752" cy="1654060"/>
            </a:xfrm>
            <a:custGeom>
              <a:avLst/>
              <a:gdLst/>
              <a:ahLst/>
              <a:cxnLst/>
              <a:rect r="r" b="b" t="t" l="l"/>
              <a:pathLst>
                <a:path h="1654060" w="1689752">
                  <a:moveTo>
                    <a:pt x="0" y="0"/>
                  </a:moveTo>
                  <a:lnTo>
                    <a:pt x="1689752" y="0"/>
                  </a:lnTo>
                  <a:lnTo>
                    <a:pt x="1689752" y="1654060"/>
                  </a:lnTo>
                  <a:lnTo>
                    <a:pt x="0" y="1654060"/>
                  </a:lnTo>
                  <a:close/>
                </a:path>
              </a:pathLst>
            </a:custGeom>
            <a:solidFill>
              <a:srgbClr val="000000">
                <a:alpha val="0"/>
              </a:srgbClr>
            </a:solidFill>
            <a:ln w="19050" cap="sq">
              <a:solidFill>
                <a:srgbClr val="000000"/>
              </a:solidFill>
              <a:prstDash val="solid"/>
              <a:miter/>
            </a:ln>
          </p:spPr>
        </p:sp>
        <p:sp>
          <p:nvSpPr>
            <p:cNvPr name="TextBox 5" id="5"/>
            <p:cNvSpPr txBox="true"/>
            <p:nvPr/>
          </p:nvSpPr>
          <p:spPr>
            <a:xfrm>
              <a:off x="0" y="-47625"/>
              <a:ext cx="1689752" cy="1701685"/>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10379782" y="1746196"/>
            <a:ext cx="6415776" cy="6280257"/>
            <a:chOff x="0" y="0"/>
            <a:chExt cx="8554368" cy="8373676"/>
          </a:xfrm>
        </p:grpSpPr>
        <p:pic>
          <p:nvPicPr>
            <p:cNvPr name="Picture 7" id="7"/>
            <p:cNvPicPr>
              <a:picLocks noChangeAspect="true"/>
            </p:cNvPicPr>
            <p:nvPr/>
          </p:nvPicPr>
          <p:blipFill>
            <a:blip r:embed="rId3"/>
            <a:srcRect l="15968" t="0" r="15968" b="0"/>
            <a:stretch>
              <a:fillRect/>
            </a:stretch>
          </p:blipFill>
          <p:spPr>
            <a:xfrm flipH="false" flipV="false">
              <a:off x="0" y="0"/>
              <a:ext cx="8554368" cy="8373676"/>
            </a:xfrm>
            <a:prstGeom prst="rect">
              <a:avLst/>
            </a:prstGeom>
          </p:spPr>
        </p:pic>
      </p:grpSp>
      <p:sp>
        <p:nvSpPr>
          <p:cNvPr name="Freeform 8" id="8"/>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4"/>
            <a:stretch>
              <a:fillRect l="0" t="0" r="0" b="0"/>
            </a:stretch>
          </a:blipFill>
        </p:spPr>
      </p:sp>
      <p:sp>
        <p:nvSpPr>
          <p:cNvPr name="Freeform 9" id="9"/>
          <p:cNvSpPr/>
          <p:nvPr/>
        </p:nvSpPr>
        <p:spPr>
          <a:xfrm flipH="false" flipV="false" rot="0">
            <a:off x="1576762" y="828716"/>
            <a:ext cx="749536" cy="952066"/>
          </a:xfrm>
          <a:custGeom>
            <a:avLst/>
            <a:gdLst/>
            <a:ahLst/>
            <a:cxnLst/>
            <a:rect r="r" b="b" t="t" l="l"/>
            <a:pathLst>
              <a:path h="952066" w="749536">
                <a:moveTo>
                  <a:pt x="0" y="0"/>
                </a:moveTo>
                <a:lnTo>
                  <a:pt x="749535" y="0"/>
                </a:lnTo>
                <a:lnTo>
                  <a:pt x="749535" y="952066"/>
                </a:lnTo>
                <a:lnTo>
                  <a:pt x="0" y="952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2082410" y="1654195"/>
            <a:ext cx="473665" cy="601653"/>
          </a:xfrm>
          <a:custGeom>
            <a:avLst/>
            <a:gdLst/>
            <a:ahLst/>
            <a:cxnLst/>
            <a:rect r="r" b="b" t="t" l="l"/>
            <a:pathLst>
              <a:path h="601653" w="473665">
                <a:moveTo>
                  <a:pt x="0" y="0"/>
                </a:moveTo>
                <a:lnTo>
                  <a:pt x="473665" y="0"/>
                </a:lnTo>
                <a:lnTo>
                  <a:pt x="473665" y="601653"/>
                </a:lnTo>
                <a:lnTo>
                  <a:pt x="0" y="6016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9015240" y="6066800"/>
            <a:ext cx="2334490" cy="1625654"/>
          </a:xfrm>
          <a:custGeom>
            <a:avLst/>
            <a:gdLst/>
            <a:ahLst/>
            <a:cxnLst/>
            <a:rect r="r" b="b" t="t" l="l"/>
            <a:pathLst>
              <a:path h="1625654" w="2334490">
                <a:moveTo>
                  <a:pt x="0" y="0"/>
                </a:moveTo>
                <a:lnTo>
                  <a:pt x="2334490" y="0"/>
                </a:lnTo>
                <a:lnTo>
                  <a:pt x="2334490" y="1625654"/>
                </a:lnTo>
                <a:lnTo>
                  <a:pt x="0" y="16256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3082727" y="866816"/>
            <a:ext cx="7071183" cy="2585357"/>
          </a:xfrm>
          <a:prstGeom prst="rect">
            <a:avLst/>
          </a:prstGeom>
        </p:spPr>
        <p:txBody>
          <a:bodyPr anchor="t" rtlCol="false" tIns="0" lIns="0" bIns="0" rIns="0">
            <a:spAutoFit/>
          </a:bodyPr>
          <a:lstStyle/>
          <a:p>
            <a:pPr>
              <a:lnSpc>
                <a:spcPts val="9780"/>
              </a:lnSpc>
            </a:pPr>
            <a:r>
              <a:rPr lang="en-US" sz="9140">
                <a:solidFill>
                  <a:srgbClr val="000000"/>
                </a:solidFill>
                <a:latin typeface="Bryndan Write"/>
              </a:rPr>
              <a:t>What is it?</a:t>
            </a:r>
          </a:p>
          <a:p>
            <a:pPr>
              <a:lnSpc>
                <a:spcPts val="9780"/>
              </a:lnSpc>
            </a:pPr>
          </a:p>
        </p:txBody>
      </p:sp>
      <p:sp>
        <p:nvSpPr>
          <p:cNvPr name="TextBox 13" id="13"/>
          <p:cNvSpPr txBox="true"/>
          <p:nvPr/>
        </p:nvSpPr>
        <p:spPr>
          <a:xfrm rot="0">
            <a:off x="1215992" y="2414674"/>
            <a:ext cx="8115300" cy="5623974"/>
          </a:xfrm>
          <a:prstGeom prst="rect">
            <a:avLst/>
          </a:prstGeom>
        </p:spPr>
        <p:txBody>
          <a:bodyPr anchor="t" rtlCol="false" tIns="0" lIns="0" bIns="0" rIns="0">
            <a:spAutoFit/>
          </a:bodyPr>
          <a:lstStyle/>
          <a:p>
            <a:pPr marL="498745" indent="-249373" lvl="1">
              <a:lnSpc>
                <a:spcPts val="4088"/>
              </a:lnSpc>
              <a:buFont typeface="Arial"/>
              <a:buChar char="•"/>
            </a:pPr>
            <a:r>
              <a:rPr lang="en-US" sz="2310">
                <a:solidFill>
                  <a:srgbClr val="000000"/>
                </a:solidFill>
                <a:latin typeface="Poppins"/>
              </a:rPr>
              <a:t>jQuery is a JavaScript library designed to simplify how you interact with HTML documents, or more precisely the </a:t>
            </a:r>
            <a:r>
              <a:rPr lang="en-US" sz="2310" u="sng">
                <a:solidFill>
                  <a:srgbClr val="000000"/>
                </a:solidFill>
                <a:latin typeface="Poppins"/>
              </a:rPr>
              <a:t>Document Object Model (DOM). </a:t>
            </a:r>
          </a:p>
          <a:p>
            <a:pPr marL="498745" indent="-249373" lvl="1">
              <a:lnSpc>
                <a:spcPts val="4088"/>
              </a:lnSpc>
              <a:buFont typeface="Arial"/>
              <a:buChar char="•"/>
            </a:pPr>
            <a:r>
              <a:rPr lang="en-US" sz="2310">
                <a:solidFill>
                  <a:srgbClr val="000000"/>
                </a:solidFill>
                <a:latin typeface="Poppins"/>
              </a:rPr>
              <a:t>It makes it easier to find, select and manipulate elements with specific properties. </a:t>
            </a:r>
          </a:p>
          <a:p>
            <a:pPr marL="498745" indent="-249373" lvl="1">
              <a:lnSpc>
                <a:spcPts val="4088"/>
              </a:lnSpc>
              <a:buFont typeface="Arial"/>
              <a:buChar char="•"/>
            </a:pPr>
            <a:r>
              <a:rPr lang="en-US" sz="2310">
                <a:solidFill>
                  <a:srgbClr val="000000"/>
                </a:solidFill>
                <a:latin typeface="Poppins"/>
              </a:rPr>
              <a:t>It also simplifies event handling, CSS animation, and Ajax.</a:t>
            </a:r>
          </a:p>
          <a:p>
            <a:pPr marL="498745" indent="-249373" lvl="1">
              <a:lnSpc>
                <a:spcPts val="4088"/>
              </a:lnSpc>
              <a:buFont typeface="Arial"/>
              <a:buChar char="•"/>
            </a:pPr>
            <a:r>
              <a:rPr lang="en-US" sz="2310">
                <a:solidFill>
                  <a:srgbClr val="000000"/>
                </a:solidFill>
                <a:latin typeface="Poppins"/>
              </a:rPr>
              <a:t>jQuery is a small, fast, and cross-platform library. It's supported by thousands of user-created plug-ins.</a:t>
            </a:r>
          </a:p>
          <a:p>
            <a:pPr marL="498745" indent="-249373" lvl="1">
              <a:lnSpc>
                <a:spcPts val="4088"/>
              </a:lnSpc>
              <a:buFont typeface="Arial"/>
              <a:buChar char="•"/>
            </a:pPr>
            <a:r>
              <a:rPr lang="en-US" sz="2310">
                <a:solidFill>
                  <a:srgbClr val="000000"/>
                </a:solidFill>
                <a:latin typeface="Poppins"/>
              </a:rPr>
              <a:t>It was </a:t>
            </a:r>
            <a:r>
              <a:rPr lang="en-US" sz="2310">
                <a:solidFill>
                  <a:srgbClr val="000000"/>
                </a:solidFill>
                <a:latin typeface="Poppins Italics"/>
              </a:rPr>
              <a:t>created &amp; developed</a:t>
            </a:r>
            <a:r>
              <a:rPr lang="en-US" sz="2310">
                <a:solidFill>
                  <a:srgbClr val="000000"/>
                </a:solidFill>
                <a:latin typeface="Poppins"/>
              </a:rPr>
              <a:t> by </a:t>
            </a:r>
            <a:r>
              <a:rPr lang="en-US" sz="2310" u="sng">
                <a:solidFill>
                  <a:srgbClr val="000000"/>
                </a:solidFill>
                <a:latin typeface="Poppins Bold"/>
              </a:rPr>
              <a:t>John Resig in 2006</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AutoShape 3" id="3"/>
          <p:cNvSpPr/>
          <p:nvPr/>
        </p:nvSpPr>
        <p:spPr>
          <a:xfrm flipV="true">
            <a:off x="-2301195" y="6639318"/>
            <a:ext cx="22890391" cy="0"/>
          </a:xfrm>
          <a:prstGeom prst="line">
            <a:avLst/>
          </a:prstGeom>
          <a:ln cap="flat" w="19050">
            <a:solidFill>
              <a:srgbClr val="F1E9E3"/>
            </a:solidFill>
            <a:prstDash val="solid"/>
            <a:headEnd type="none" len="sm" w="sm"/>
            <a:tailEnd type="none" len="sm" w="sm"/>
          </a:ln>
        </p:spPr>
      </p:sp>
      <p:sp>
        <p:nvSpPr>
          <p:cNvPr name="Freeform 4" id="4"/>
          <p:cNvSpPr/>
          <p:nvPr/>
        </p:nvSpPr>
        <p:spPr>
          <a:xfrm flipH="false" flipV="false" rot="0">
            <a:off x="0" y="567503"/>
            <a:ext cx="3757902" cy="922394"/>
          </a:xfrm>
          <a:custGeom>
            <a:avLst/>
            <a:gdLst/>
            <a:ahLst/>
            <a:cxnLst/>
            <a:rect r="r" b="b" t="t" l="l"/>
            <a:pathLst>
              <a:path h="922394" w="3757902">
                <a:moveTo>
                  <a:pt x="0" y="0"/>
                </a:moveTo>
                <a:lnTo>
                  <a:pt x="3757902" y="0"/>
                </a:lnTo>
                <a:lnTo>
                  <a:pt x="3757902" y="922394"/>
                </a:lnTo>
                <a:lnTo>
                  <a:pt x="0" y="9223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640388" y="2686617"/>
            <a:ext cx="14744834" cy="6716551"/>
            <a:chOff x="0" y="0"/>
            <a:chExt cx="3883413" cy="1768968"/>
          </a:xfrm>
        </p:grpSpPr>
        <p:sp>
          <p:nvSpPr>
            <p:cNvPr name="Freeform 6" id="6"/>
            <p:cNvSpPr/>
            <p:nvPr/>
          </p:nvSpPr>
          <p:spPr>
            <a:xfrm flipH="false" flipV="false" rot="0">
              <a:off x="0" y="0"/>
              <a:ext cx="3883413" cy="1768968"/>
            </a:xfrm>
            <a:custGeom>
              <a:avLst/>
              <a:gdLst/>
              <a:ahLst/>
              <a:cxnLst/>
              <a:rect r="r" b="b" t="t" l="l"/>
              <a:pathLst>
                <a:path h="1768968" w="3883413">
                  <a:moveTo>
                    <a:pt x="13126" y="0"/>
                  </a:moveTo>
                  <a:lnTo>
                    <a:pt x="3870287" y="0"/>
                  </a:lnTo>
                  <a:cubicBezTo>
                    <a:pt x="3873768" y="0"/>
                    <a:pt x="3877107" y="1383"/>
                    <a:pt x="3879568" y="3845"/>
                  </a:cubicBezTo>
                  <a:cubicBezTo>
                    <a:pt x="3882030" y="6306"/>
                    <a:pt x="3883413" y="9645"/>
                    <a:pt x="3883413" y="13126"/>
                  </a:cubicBezTo>
                  <a:lnTo>
                    <a:pt x="3883413" y="1755842"/>
                  </a:lnTo>
                  <a:cubicBezTo>
                    <a:pt x="3883413" y="1759323"/>
                    <a:pt x="3882030" y="1762662"/>
                    <a:pt x="3879568" y="1765123"/>
                  </a:cubicBezTo>
                  <a:cubicBezTo>
                    <a:pt x="3877107" y="1767585"/>
                    <a:pt x="3873768" y="1768968"/>
                    <a:pt x="3870287" y="1768968"/>
                  </a:cubicBezTo>
                  <a:lnTo>
                    <a:pt x="13126" y="1768968"/>
                  </a:lnTo>
                  <a:cubicBezTo>
                    <a:pt x="5877" y="1768968"/>
                    <a:pt x="0" y="1763091"/>
                    <a:pt x="0" y="1755842"/>
                  </a:cubicBezTo>
                  <a:lnTo>
                    <a:pt x="0" y="13126"/>
                  </a:lnTo>
                  <a:cubicBezTo>
                    <a:pt x="0" y="9645"/>
                    <a:pt x="1383" y="6306"/>
                    <a:pt x="3845" y="3845"/>
                  </a:cubicBezTo>
                  <a:cubicBezTo>
                    <a:pt x="6306" y="1383"/>
                    <a:pt x="9645" y="0"/>
                    <a:pt x="13126" y="0"/>
                  </a:cubicBezTo>
                  <a:close/>
                </a:path>
              </a:pathLst>
            </a:custGeom>
            <a:solidFill>
              <a:srgbClr val="808970"/>
            </a:solidFill>
          </p:spPr>
        </p:sp>
        <p:sp>
          <p:nvSpPr>
            <p:cNvPr name="TextBox 7" id="7"/>
            <p:cNvSpPr txBox="true"/>
            <p:nvPr/>
          </p:nvSpPr>
          <p:spPr>
            <a:xfrm>
              <a:off x="0" y="-38100"/>
              <a:ext cx="3883413" cy="180706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414986" y="1486990"/>
            <a:ext cx="14970236" cy="9115805"/>
          </a:xfrm>
          <a:custGeom>
            <a:avLst/>
            <a:gdLst/>
            <a:ahLst/>
            <a:cxnLst/>
            <a:rect r="r" b="b" t="t" l="l"/>
            <a:pathLst>
              <a:path h="9115805" w="14970236">
                <a:moveTo>
                  <a:pt x="0" y="0"/>
                </a:moveTo>
                <a:lnTo>
                  <a:pt x="14970236" y="0"/>
                </a:lnTo>
                <a:lnTo>
                  <a:pt x="14970236" y="9115804"/>
                </a:lnTo>
                <a:lnTo>
                  <a:pt x="0" y="91158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258878" y="3998750"/>
            <a:ext cx="13507854" cy="4149434"/>
          </a:xfrm>
          <a:prstGeom prst="rect">
            <a:avLst/>
          </a:prstGeom>
        </p:spPr>
        <p:txBody>
          <a:bodyPr anchor="t" rtlCol="false" tIns="0" lIns="0" bIns="0" rIns="0">
            <a:spAutoFit/>
          </a:bodyPr>
          <a:lstStyle/>
          <a:p>
            <a:pPr algn="ctr">
              <a:lnSpc>
                <a:spcPts val="4713"/>
              </a:lnSpc>
            </a:pPr>
            <a:r>
              <a:rPr lang="en-US" sz="4405">
                <a:solidFill>
                  <a:srgbClr val="E0E0DD"/>
                </a:solidFill>
                <a:latin typeface="Clear Sans"/>
              </a:rPr>
              <a:t>Answer:(b) $("p#p1:first")</a:t>
            </a:r>
          </a:p>
          <a:p>
            <a:pPr algn="ctr">
              <a:lnSpc>
                <a:spcPts val="4713"/>
              </a:lnSpc>
            </a:pPr>
          </a:p>
          <a:p>
            <a:pPr algn="ctr">
              <a:lnSpc>
                <a:spcPts val="4713"/>
              </a:lnSpc>
            </a:pPr>
            <a:r>
              <a:rPr lang="en-US" sz="4405">
                <a:solidFill>
                  <a:srgbClr val="E0E0DD"/>
                </a:solidFill>
                <a:latin typeface="Clear Sans"/>
              </a:rPr>
              <a:t>Explanation: In jQuery, the correct syntax for selecting the first paragraph element with id = "p1" is - $("p#p1:first").</a:t>
            </a:r>
          </a:p>
          <a:p>
            <a:pPr algn="ctr">
              <a:lnSpc>
                <a:spcPts val="4713"/>
              </a:lnSpc>
            </a:pPr>
          </a:p>
          <a:p>
            <a:pPr algn="ctr">
              <a:lnSpc>
                <a:spcPts val="4713"/>
              </a:lnSpc>
              <a:spcBef>
                <a:spcPct val="0"/>
              </a:spcBef>
            </a:pPr>
          </a:p>
        </p:txBody>
      </p:sp>
      <p:sp>
        <p:nvSpPr>
          <p:cNvPr name="Freeform 10" id="10"/>
          <p:cNvSpPr/>
          <p:nvPr/>
        </p:nvSpPr>
        <p:spPr>
          <a:xfrm flipH="false" flipV="false" rot="0">
            <a:off x="15829945" y="-1459253"/>
            <a:ext cx="3189508" cy="3384093"/>
          </a:xfrm>
          <a:custGeom>
            <a:avLst/>
            <a:gdLst/>
            <a:ahLst/>
            <a:cxnLst/>
            <a:rect r="r" b="b" t="t" l="l"/>
            <a:pathLst>
              <a:path h="3384093" w="3189508">
                <a:moveTo>
                  <a:pt x="0" y="0"/>
                </a:moveTo>
                <a:lnTo>
                  <a:pt x="3189508" y="0"/>
                </a:lnTo>
                <a:lnTo>
                  <a:pt x="3189508" y="3384093"/>
                </a:lnTo>
                <a:lnTo>
                  <a:pt x="0" y="33840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grpSp>
        <p:nvGrpSpPr>
          <p:cNvPr name="Group 3" id="3"/>
          <p:cNvGrpSpPr/>
          <p:nvPr/>
        </p:nvGrpSpPr>
        <p:grpSpPr>
          <a:xfrm rot="0">
            <a:off x="2660446" y="1373212"/>
            <a:ext cx="13812655" cy="2158888"/>
            <a:chOff x="0" y="0"/>
            <a:chExt cx="3637901" cy="568596"/>
          </a:xfrm>
        </p:grpSpPr>
        <p:sp>
          <p:nvSpPr>
            <p:cNvPr name="Freeform 4" id="4"/>
            <p:cNvSpPr/>
            <p:nvPr/>
          </p:nvSpPr>
          <p:spPr>
            <a:xfrm flipH="false" flipV="false" rot="0">
              <a:off x="0" y="0"/>
              <a:ext cx="3637901" cy="568596"/>
            </a:xfrm>
            <a:custGeom>
              <a:avLst/>
              <a:gdLst/>
              <a:ahLst/>
              <a:cxnLst/>
              <a:rect r="r" b="b" t="t" l="l"/>
              <a:pathLst>
                <a:path h="568596" w="3637901">
                  <a:moveTo>
                    <a:pt x="14012" y="0"/>
                  </a:moveTo>
                  <a:lnTo>
                    <a:pt x="3623888" y="0"/>
                  </a:lnTo>
                  <a:cubicBezTo>
                    <a:pt x="3627605" y="0"/>
                    <a:pt x="3631169" y="1476"/>
                    <a:pt x="3633797" y="4104"/>
                  </a:cubicBezTo>
                  <a:cubicBezTo>
                    <a:pt x="3636425" y="6732"/>
                    <a:pt x="3637901" y="10296"/>
                    <a:pt x="3637901" y="14012"/>
                  </a:cubicBezTo>
                  <a:lnTo>
                    <a:pt x="3637901" y="554584"/>
                  </a:lnTo>
                  <a:cubicBezTo>
                    <a:pt x="3637901" y="558300"/>
                    <a:pt x="3636425" y="561864"/>
                    <a:pt x="3633797" y="564492"/>
                  </a:cubicBezTo>
                  <a:cubicBezTo>
                    <a:pt x="3631169" y="567120"/>
                    <a:pt x="3627605" y="568596"/>
                    <a:pt x="3623888" y="568596"/>
                  </a:cubicBezTo>
                  <a:lnTo>
                    <a:pt x="14012" y="568596"/>
                  </a:lnTo>
                  <a:cubicBezTo>
                    <a:pt x="6274" y="568596"/>
                    <a:pt x="0" y="562323"/>
                    <a:pt x="0" y="554584"/>
                  </a:cubicBezTo>
                  <a:lnTo>
                    <a:pt x="0" y="14012"/>
                  </a:lnTo>
                  <a:cubicBezTo>
                    <a:pt x="0" y="10296"/>
                    <a:pt x="1476" y="6732"/>
                    <a:pt x="4104" y="4104"/>
                  </a:cubicBezTo>
                  <a:cubicBezTo>
                    <a:pt x="6732" y="1476"/>
                    <a:pt x="10296" y="0"/>
                    <a:pt x="14012" y="0"/>
                  </a:cubicBezTo>
                  <a:close/>
                </a:path>
              </a:pathLst>
            </a:custGeom>
            <a:solidFill>
              <a:srgbClr val="A2AB91"/>
            </a:solidFill>
          </p:spPr>
        </p:sp>
        <p:sp>
          <p:nvSpPr>
            <p:cNvPr name="TextBox 5" id="5"/>
            <p:cNvSpPr txBox="true"/>
            <p:nvPr/>
          </p:nvSpPr>
          <p:spPr>
            <a:xfrm>
              <a:off x="0" y="-76200"/>
              <a:ext cx="3637901" cy="644796"/>
            </a:xfrm>
            <a:prstGeom prst="rect">
              <a:avLst/>
            </a:prstGeom>
          </p:spPr>
          <p:txBody>
            <a:bodyPr anchor="ctr" rtlCol="false" tIns="50800" lIns="50800" bIns="50800" rIns="50800"/>
            <a:lstStyle/>
            <a:p>
              <a:pPr algn="ctr">
                <a:lnSpc>
                  <a:spcPts val="5459"/>
                </a:lnSpc>
              </a:pPr>
              <a:r>
                <a:rPr lang="en-US" sz="3899">
                  <a:solidFill>
                    <a:srgbClr val="FFFFFF"/>
                  </a:solidFill>
                  <a:latin typeface="Clear Sans"/>
                </a:rPr>
                <a:t>10) The jQuery method used to get all ancestors of the matched set of elements is -</a:t>
              </a:r>
            </a:p>
          </p:txBody>
        </p:sp>
      </p:grpSp>
      <p:sp>
        <p:nvSpPr>
          <p:cNvPr name="Freeform 6" id="6"/>
          <p:cNvSpPr/>
          <p:nvPr/>
        </p:nvSpPr>
        <p:spPr>
          <a:xfrm flipH="false" flipV="false" rot="6145841">
            <a:off x="16547688" y="8472083"/>
            <a:ext cx="1423225" cy="1296429"/>
          </a:xfrm>
          <a:custGeom>
            <a:avLst/>
            <a:gdLst/>
            <a:ahLst/>
            <a:cxnLst/>
            <a:rect r="r" b="b" t="t" l="l"/>
            <a:pathLst>
              <a:path h="1296429" w="1423225">
                <a:moveTo>
                  <a:pt x="0" y="0"/>
                </a:moveTo>
                <a:lnTo>
                  <a:pt x="1423224" y="0"/>
                </a:lnTo>
                <a:lnTo>
                  <a:pt x="1423224"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4274272">
            <a:off x="583357" y="724998"/>
            <a:ext cx="1423225" cy="1296429"/>
          </a:xfrm>
          <a:custGeom>
            <a:avLst/>
            <a:gdLst/>
            <a:ahLst/>
            <a:cxnLst/>
            <a:rect r="r" b="b" t="t" l="l"/>
            <a:pathLst>
              <a:path h="1296429" w="1423225">
                <a:moveTo>
                  <a:pt x="0" y="0"/>
                </a:moveTo>
                <a:lnTo>
                  <a:pt x="1423225" y="0"/>
                </a:lnTo>
                <a:lnTo>
                  <a:pt x="1423225"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34362" y="4474152"/>
            <a:ext cx="6047633" cy="1495415"/>
          </a:xfrm>
          <a:custGeom>
            <a:avLst/>
            <a:gdLst/>
            <a:ahLst/>
            <a:cxnLst/>
            <a:rect r="r" b="b" t="t" l="l"/>
            <a:pathLst>
              <a:path h="1495415" w="6047633">
                <a:moveTo>
                  <a:pt x="0" y="0"/>
                </a:moveTo>
                <a:lnTo>
                  <a:pt x="6047633" y="0"/>
                </a:lnTo>
                <a:lnTo>
                  <a:pt x="6047633" y="1495415"/>
                </a:lnTo>
                <a:lnTo>
                  <a:pt x="0" y="14954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634362" y="6969817"/>
            <a:ext cx="6047633" cy="1495415"/>
          </a:xfrm>
          <a:custGeom>
            <a:avLst/>
            <a:gdLst/>
            <a:ahLst/>
            <a:cxnLst/>
            <a:rect r="r" b="b" t="t" l="l"/>
            <a:pathLst>
              <a:path h="1495415" w="6047633">
                <a:moveTo>
                  <a:pt x="0" y="0"/>
                </a:moveTo>
                <a:lnTo>
                  <a:pt x="6047633" y="0"/>
                </a:lnTo>
                <a:lnTo>
                  <a:pt x="6047633" y="1495415"/>
                </a:lnTo>
                <a:lnTo>
                  <a:pt x="0" y="14954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0425468" y="4474152"/>
            <a:ext cx="6047633" cy="1495415"/>
          </a:xfrm>
          <a:custGeom>
            <a:avLst/>
            <a:gdLst/>
            <a:ahLst/>
            <a:cxnLst/>
            <a:rect r="r" b="b" t="t" l="l"/>
            <a:pathLst>
              <a:path h="1495415" w="6047633">
                <a:moveTo>
                  <a:pt x="0" y="0"/>
                </a:moveTo>
                <a:lnTo>
                  <a:pt x="6047633" y="0"/>
                </a:lnTo>
                <a:lnTo>
                  <a:pt x="6047633" y="1495415"/>
                </a:lnTo>
                <a:lnTo>
                  <a:pt x="0" y="14954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0425468" y="6969817"/>
            <a:ext cx="6047633" cy="1495415"/>
          </a:xfrm>
          <a:custGeom>
            <a:avLst/>
            <a:gdLst/>
            <a:ahLst/>
            <a:cxnLst/>
            <a:rect r="r" b="b" t="t" l="l"/>
            <a:pathLst>
              <a:path h="1495415" w="6047633">
                <a:moveTo>
                  <a:pt x="0" y="0"/>
                </a:moveTo>
                <a:lnTo>
                  <a:pt x="6047633" y="0"/>
                </a:lnTo>
                <a:lnTo>
                  <a:pt x="6047633" y="1495415"/>
                </a:lnTo>
                <a:lnTo>
                  <a:pt x="0" y="14954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2794452" y="4739791"/>
            <a:ext cx="5451887" cy="658326"/>
          </a:xfrm>
          <a:prstGeom prst="rect">
            <a:avLst/>
          </a:prstGeom>
        </p:spPr>
        <p:txBody>
          <a:bodyPr anchor="t" rtlCol="false" tIns="0" lIns="0" bIns="0" rIns="0">
            <a:spAutoFit/>
          </a:bodyPr>
          <a:lstStyle/>
          <a:p>
            <a:pPr algn="ctr">
              <a:lnSpc>
                <a:spcPts val="5009"/>
              </a:lnSpc>
              <a:spcBef>
                <a:spcPct val="0"/>
              </a:spcBef>
            </a:pPr>
            <a:r>
              <a:rPr lang="en-US" sz="4682">
                <a:solidFill>
                  <a:srgbClr val="323232"/>
                </a:solidFill>
                <a:latin typeface="Clear Sans"/>
              </a:rPr>
              <a:t>a) parents() method</a:t>
            </a:r>
          </a:p>
        </p:txBody>
      </p:sp>
      <p:sp>
        <p:nvSpPr>
          <p:cNvPr name="TextBox 13" id="13"/>
          <p:cNvSpPr txBox="true"/>
          <p:nvPr/>
        </p:nvSpPr>
        <p:spPr>
          <a:xfrm rot="0">
            <a:off x="10469763" y="7017442"/>
            <a:ext cx="5451887" cy="1915626"/>
          </a:xfrm>
          <a:prstGeom prst="rect">
            <a:avLst/>
          </a:prstGeom>
        </p:spPr>
        <p:txBody>
          <a:bodyPr anchor="t" rtlCol="false" tIns="0" lIns="0" bIns="0" rIns="0">
            <a:spAutoFit/>
          </a:bodyPr>
          <a:lstStyle/>
          <a:p>
            <a:pPr algn="ctr">
              <a:lnSpc>
                <a:spcPts val="5009"/>
              </a:lnSpc>
            </a:pPr>
            <a:r>
              <a:rPr lang="en-US" sz="4682">
                <a:solidFill>
                  <a:srgbClr val="323232"/>
                </a:solidFill>
                <a:latin typeface="Clear Sans"/>
              </a:rPr>
              <a:t>d) None of the above</a:t>
            </a:r>
          </a:p>
          <a:p>
            <a:pPr algn="ctr">
              <a:lnSpc>
                <a:spcPts val="5009"/>
              </a:lnSpc>
              <a:spcBef>
                <a:spcPct val="0"/>
              </a:spcBef>
            </a:pPr>
          </a:p>
        </p:txBody>
      </p:sp>
      <p:sp>
        <p:nvSpPr>
          <p:cNvPr name="TextBox 14" id="14"/>
          <p:cNvSpPr txBox="true"/>
          <p:nvPr/>
        </p:nvSpPr>
        <p:spPr>
          <a:xfrm rot="0">
            <a:off x="2794452" y="7110077"/>
            <a:ext cx="5451887" cy="1915626"/>
          </a:xfrm>
          <a:prstGeom prst="rect">
            <a:avLst/>
          </a:prstGeom>
        </p:spPr>
        <p:txBody>
          <a:bodyPr anchor="t" rtlCol="false" tIns="0" lIns="0" bIns="0" rIns="0">
            <a:spAutoFit/>
          </a:bodyPr>
          <a:lstStyle/>
          <a:p>
            <a:pPr algn="ctr">
              <a:lnSpc>
                <a:spcPts val="5009"/>
              </a:lnSpc>
            </a:pPr>
            <a:r>
              <a:rPr lang="en-US" sz="4682">
                <a:solidFill>
                  <a:srgbClr val="323232"/>
                </a:solidFill>
                <a:latin typeface="Clear Sans"/>
              </a:rPr>
              <a:t>c) offsetParent() method</a:t>
            </a:r>
          </a:p>
          <a:p>
            <a:pPr algn="ctr">
              <a:lnSpc>
                <a:spcPts val="5009"/>
              </a:lnSpc>
              <a:spcBef>
                <a:spcPct val="0"/>
              </a:spcBef>
            </a:pPr>
          </a:p>
        </p:txBody>
      </p:sp>
      <p:sp>
        <p:nvSpPr>
          <p:cNvPr name="TextBox 15" id="15"/>
          <p:cNvSpPr txBox="true"/>
          <p:nvPr/>
        </p:nvSpPr>
        <p:spPr>
          <a:xfrm rot="0">
            <a:off x="10469763" y="4739791"/>
            <a:ext cx="5451887" cy="658326"/>
          </a:xfrm>
          <a:prstGeom prst="rect">
            <a:avLst/>
          </a:prstGeom>
        </p:spPr>
        <p:txBody>
          <a:bodyPr anchor="t" rtlCol="false" tIns="0" lIns="0" bIns="0" rIns="0">
            <a:spAutoFit/>
          </a:bodyPr>
          <a:lstStyle/>
          <a:p>
            <a:pPr algn="ctr">
              <a:lnSpc>
                <a:spcPts val="5009"/>
              </a:lnSpc>
              <a:spcBef>
                <a:spcPct val="0"/>
              </a:spcBef>
            </a:pPr>
            <a:r>
              <a:rPr lang="en-US" sz="4682">
                <a:solidFill>
                  <a:srgbClr val="323232"/>
                </a:solidFill>
                <a:latin typeface="Clear Sans"/>
              </a:rPr>
              <a:t>b) parent() method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AutoShape 3" id="3"/>
          <p:cNvSpPr/>
          <p:nvPr/>
        </p:nvSpPr>
        <p:spPr>
          <a:xfrm flipV="true">
            <a:off x="-2301195" y="6639318"/>
            <a:ext cx="22890391" cy="0"/>
          </a:xfrm>
          <a:prstGeom prst="line">
            <a:avLst/>
          </a:prstGeom>
          <a:ln cap="flat" w="19050">
            <a:solidFill>
              <a:srgbClr val="F1E9E3"/>
            </a:solidFill>
            <a:prstDash val="solid"/>
            <a:headEnd type="none" len="sm" w="sm"/>
            <a:tailEnd type="none" len="sm" w="sm"/>
          </a:ln>
        </p:spPr>
      </p:sp>
      <p:sp>
        <p:nvSpPr>
          <p:cNvPr name="Freeform 4" id="4"/>
          <p:cNvSpPr/>
          <p:nvPr/>
        </p:nvSpPr>
        <p:spPr>
          <a:xfrm flipH="false" flipV="false" rot="0">
            <a:off x="0" y="567503"/>
            <a:ext cx="3757902" cy="922394"/>
          </a:xfrm>
          <a:custGeom>
            <a:avLst/>
            <a:gdLst/>
            <a:ahLst/>
            <a:cxnLst/>
            <a:rect r="r" b="b" t="t" l="l"/>
            <a:pathLst>
              <a:path h="922394" w="3757902">
                <a:moveTo>
                  <a:pt x="0" y="0"/>
                </a:moveTo>
                <a:lnTo>
                  <a:pt x="3757902" y="0"/>
                </a:lnTo>
                <a:lnTo>
                  <a:pt x="3757902" y="922394"/>
                </a:lnTo>
                <a:lnTo>
                  <a:pt x="0" y="9223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961949" y="1975380"/>
            <a:ext cx="1297351" cy="1474263"/>
          </a:xfrm>
          <a:custGeom>
            <a:avLst/>
            <a:gdLst/>
            <a:ahLst/>
            <a:cxnLst/>
            <a:rect r="r" b="b" t="t" l="l"/>
            <a:pathLst>
              <a:path h="1474263" w="1297351">
                <a:moveTo>
                  <a:pt x="0" y="0"/>
                </a:moveTo>
                <a:lnTo>
                  <a:pt x="1297351" y="0"/>
                </a:lnTo>
                <a:lnTo>
                  <a:pt x="1297351" y="1474263"/>
                </a:lnTo>
                <a:lnTo>
                  <a:pt x="0" y="14742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640388" y="2686617"/>
            <a:ext cx="14744834" cy="6716551"/>
            <a:chOff x="0" y="0"/>
            <a:chExt cx="3883413" cy="1768968"/>
          </a:xfrm>
        </p:grpSpPr>
        <p:sp>
          <p:nvSpPr>
            <p:cNvPr name="Freeform 7" id="7"/>
            <p:cNvSpPr/>
            <p:nvPr/>
          </p:nvSpPr>
          <p:spPr>
            <a:xfrm flipH="false" flipV="false" rot="0">
              <a:off x="0" y="0"/>
              <a:ext cx="3883413" cy="1768968"/>
            </a:xfrm>
            <a:custGeom>
              <a:avLst/>
              <a:gdLst/>
              <a:ahLst/>
              <a:cxnLst/>
              <a:rect r="r" b="b" t="t" l="l"/>
              <a:pathLst>
                <a:path h="1768968" w="3883413">
                  <a:moveTo>
                    <a:pt x="13126" y="0"/>
                  </a:moveTo>
                  <a:lnTo>
                    <a:pt x="3870287" y="0"/>
                  </a:lnTo>
                  <a:cubicBezTo>
                    <a:pt x="3873768" y="0"/>
                    <a:pt x="3877107" y="1383"/>
                    <a:pt x="3879568" y="3845"/>
                  </a:cubicBezTo>
                  <a:cubicBezTo>
                    <a:pt x="3882030" y="6306"/>
                    <a:pt x="3883413" y="9645"/>
                    <a:pt x="3883413" y="13126"/>
                  </a:cubicBezTo>
                  <a:lnTo>
                    <a:pt x="3883413" y="1755842"/>
                  </a:lnTo>
                  <a:cubicBezTo>
                    <a:pt x="3883413" y="1759323"/>
                    <a:pt x="3882030" y="1762662"/>
                    <a:pt x="3879568" y="1765123"/>
                  </a:cubicBezTo>
                  <a:cubicBezTo>
                    <a:pt x="3877107" y="1767585"/>
                    <a:pt x="3873768" y="1768968"/>
                    <a:pt x="3870287" y="1768968"/>
                  </a:cubicBezTo>
                  <a:lnTo>
                    <a:pt x="13126" y="1768968"/>
                  </a:lnTo>
                  <a:cubicBezTo>
                    <a:pt x="5877" y="1768968"/>
                    <a:pt x="0" y="1763091"/>
                    <a:pt x="0" y="1755842"/>
                  </a:cubicBezTo>
                  <a:lnTo>
                    <a:pt x="0" y="13126"/>
                  </a:lnTo>
                  <a:cubicBezTo>
                    <a:pt x="0" y="9645"/>
                    <a:pt x="1383" y="6306"/>
                    <a:pt x="3845" y="3845"/>
                  </a:cubicBezTo>
                  <a:cubicBezTo>
                    <a:pt x="6306" y="1383"/>
                    <a:pt x="9645" y="0"/>
                    <a:pt x="13126" y="0"/>
                  </a:cubicBezTo>
                  <a:close/>
                </a:path>
              </a:pathLst>
            </a:custGeom>
            <a:solidFill>
              <a:srgbClr val="808970"/>
            </a:solidFill>
          </p:spPr>
        </p:sp>
        <p:sp>
          <p:nvSpPr>
            <p:cNvPr name="TextBox 8" id="8"/>
            <p:cNvSpPr txBox="true"/>
            <p:nvPr/>
          </p:nvSpPr>
          <p:spPr>
            <a:xfrm>
              <a:off x="0" y="-38100"/>
              <a:ext cx="3883413" cy="1807068"/>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390073" y="3703475"/>
            <a:ext cx="13507854" cy="4739984"/>
          </a:xfrm>
          <a:prstGeom prst="rect">
            <a:avLst/>
          </a:prstGeom>
        </p:spPr>
        <p:txBody>
          <a:bodyPr anchor="t" rtlCol="false" tIns="0" lIns="0" bIns="0" rIns="0">
            <a:spAutoFit/>
          </a:bodyPr>
          <a:lstStyle/>
          <a:p>
            <a:pPr algn="ctr">
              <a:lnSpc>
                <a:spcPts val="4713"/>
              </a:lnSpc>
            </a:pPr>
            <a:r>
              <a:rPr lang="en-US" sz="4405">
                <a:solidFill>
                  <a:srgbClr val="E0E0DD"/>
                </a:solidFill>
                <a:latin typeface="Clear Sans"/>
              </a:rPr>
              <a:t>Answer: (a) parents() method</a:t>
            </a:r>
          </a:p>
          <a:p>
            <a:pPr algn="ctr">
              <a:lnSpc>
                <a:spcPts val="4713"/>
              </a:lnSpc>
            </a:pPr>
          </a:p>
          <a:p>
            <a:pPr algn="ctr">
              <a:lnSpc>
                <a:spcPts val="4713"/>
              </a:lnSpc>
            </a:pPr>
            <a:r>
              <a:rPr lang="en-US" sz="4405">
                <a:solidFill>
                  <a:srgbClr val="E0E0DD"/>
                </a:solidFill>
                <a:latin typeface="Clear Sans"/>
              </a:rPr>
              <a:t>Explanation: The parents() method in jQuery is used to get all ancestor elements of the given selector. This method traverses upwards from the parent element, all the level up in the DOM tree and returns all ancestors of the selected element.</a:t>
            </a:r>
          </a:p>
          <a:p>
            <a:pPr algn="ctr">
              <a:lnSpc>
                <a:spcPts val="4713"/>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grpSp>
        <p:nvGrpSpPr>
          <p:cNvPr name="Group 3" id="3"/>
          <p:cNvGrpSpPr/>
          <p:nvPr/>
        </p:nvGrpSpPr>
        <p:grpSpPr>
          <a:xfrm rot="0">
            <a:off x="1286740" y="3687029"/>
            <a:ext cx="1195535" cy="1181991"/>
            <a:chOff x="0" y="0"/>
            <a:chExt cx="575096" cy="568581"/>
          </a:xfrm>
        </p:grpSpPr>
        <p:sp>
          <p:nvSpPr>
            <p:cNvPr name="Freeform 4" id="4"/>
            <p:cNvSpPr/>
            <p:nvPr/>
          </p:nvSpPr>
          <p:spPr>
            <a:xfrm flipH="false" flipV="false" rot="0">
              <a:off x="0" y="0"/>
              <a:ext cx="575096" cy="568581"/>
            </a:xfrm>
            <a:custGeom>
              <a:avLst/>
              <a:gdLst/>
              <a:ahLst/>
              <a:cxnLst/>
              <a:rect r="r" b="b" t="t" l="l"/>
              <a:pathLst>
                <a:path h="568581" w="575096">
                  <a:moveTo>
                    <a:pt x="129514" y="0"/>
                  </a:moveTo>
                  <a:lnTo>
                    <a:pt x="445582" y="0"/>
                  </a:lnTo>
                  <a:cubicBezTo>
                    <a:pt x="517111" y="0"/>
                    <a:pt x="575096" y="57985"/>
                    <a:pt x="575096" y="129514"/>
                  </a:cubicBezTo>
                  <a:lnTo>
                    <a:pt x="575096" y="439067"/>
                  </a:lnTo>
                  <a:cubicBezTo>
                    <a:pt x="575096" y="510596"/>
                    <a:pt x="517111" y="568581"/>
                    <a:pt x="445582" y="568581"/>
                  </a:cubicBezTo>
                  <a:lnTo>
                    <a:pt x="129514" y="568581"/>
                  </a:lnTo>
                  <a:cubicBezTo>
                    <a:pt x="57985" y="568581"/>
                    <a:pt x="0" y="510596"/>
                    <a:pt x="0" y="439067"/>
                  </a:cubicBezTo>
                  <a:lnTo>
                    <a:pt x="0" y="129514"/>
                  </a:lnTo>
                  <a:cubicBezTo>
                    <a:pt x="0" y="57985"/>
                    <a:pt x="57985" y="0"/>
                    <a:pt x="129514" y="0"/>
                  </a:cubicBezTo>
                  <a:close/>
                </a:path>
              </a:pathLst>
            </a:custGeom>
            <a:solidFill>
              <a:srgbClr val="808970"/>
            </a:solidFill>
          </p:spPr>
        </p:sp>
        <p:sp>
          <p:nvSpPr>
            <p:cNvPr name="TextBox 5" id="5"/>
            <p:cNvSpPr txBox="true"/>
            <p:nvPr/>
          </p:nvSpPr>
          <p:spPr>
            <a:xfrm>
              <a:off x="0" y="-209550"/>
              <a:ext cx="575096" cy="778131"/>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a</a:t>
              </a:r>
            </a:p>
          </p:txBody>
        </p:sp>
      </p:grpSp>
      <p:grpSp>
        <p:nvGrpSpPr>
          <p:cNvPr name="Group 6" id="6"/>
          <p:cNvGrpSpPr/>
          <p:nvPr/>
        </p:nvGrpSpPr>
        <p:grpSpPr>
          <a:xfrm rot="0">
            <a:off x="1286740" y="6183018"/>
            <a:ext cx="1195535" cy="1181991"/>
            <a:chOff x="0" y="0"/>
            <a:chExt cx="575096" cy="568581"/>
          </a:xfrm>
        </p:grpSpPr>
        <p:sp>
          <p:nvSpPr>
            <p:cNvPr name="Freeform 7" id="7"/>
            <p:cNvSpPr/>
            <p:nvPr/>
          </p:nvSpPr>
          <p:spPr>
            <a:xfrm flipH="false" flipV="false" rot="0">
              <a:off x="0" y="0"/>
              <a:ext cx="575096" cy="568581"/>
            </a:xfrm>
            <a:custGeom>
              <a:avLst/>
              <a:gdLst/>
              <a:ahLst/>
              <a:cxnLst/>
              <a:rect r="r" b="b" t="t" l="l"/>
              <a:pathLst>
                <a:path h="568581" w="575096">
                  <a:moveTo>
                    <a:pt x="129514" y="0"/>
                  </a:moveTo>
                  <a:lnTo>
                    <a:pt x="445582" y="0"/>
                  </a:lnTo>
                  <a:cubicBezTo>
                    <a:pt x="517111" y="0"/>
                    <a:pt x="575096" y="57985"/>
                    <a:pt x="575096" y="129514"/>
                  </a:cubicBezTo>
                  <a:lnTo>
                    <a:pt x="575096" y="439067"/>
                  </a:lnTo>
                  <a:cubicBezTo>
                    <a:pt x="575096" y="510596"/>
                    <a:pt x="517111" y="568581"/>
                    <a:pt x="445582" y="568581"/>
                  </a:cubicBezTo>
                  <a:lnTo>
                    <a:pt x="129514" y="568581"/>
                  </a:lnTo>
                  <a:cubicBezTo>
                    <a:pt x="57985" y="568581"/>
                    <a:pt x="0" y="510596"/>
                    <a:pt x="0" y="439067"/>
                  </a:cubicBezTo>
                  <a:lnTo>
                    <a:pt x="0" y="129514"/>
                  </a:lnTo>
                  <a:cubicBezTo>
                    <a:pt x="0" y="57985"/>
                    <a:pt x="57985" y="0"/>
                    <a:pt x="129514" y="0"/>
                  </a:cubicBezTo>
                  <a:close/>
                </a:path>
              </a:pathLst>
            </a:custGeom>
            <a:solidFill>
              <a:srgbClr val="A2AB91"/>
            </a:solidFill>
          </p:spPr>
        </p:sp>
        <p:sp>
          <p:nvSpPr>
            <p:cNvPr name="TextBox 8" id="8"/>
            <p:cNvSpPr txBox="true"/>
            <p:nvPr/>
          </p:nvSpPr>
          <p:spPr>
            <a:xfrm>
              <a:off x="0" y="-209550"/>
              <a:ext cx="575096" cy="778131"/>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b</a:t>
              </a:r>
            </a:p>
          </p:txBody>
        </p:sp>
      </p:grpSp>
      <p:sp>
        <p:nvSpPr>
          <p:cNvPr name="TextBox 9" id="9"/>
          <p:cNvSpPr txBox="true"/>
          <p:nvPr/>
        </p:nvSpPr>
        <p:spPr>
          <a:xfrm rot="0">
            <a:off x="2739090" y="3716896"/>
            <a:ext cx="7426217" cy="1671024"/>
          </a:xfrm>
          <a:prstGeom prst="rect">
            <a:avLst/>
          </a:prstGeom>
        </p:spPr>
        <p:txBody>
          <a:bodyPr anchor="t" rtlCol="false" tIns="0" lIns="0" bIns="0" rIns="0">
            <a:spAutoFit/>
          </a:bodyPr>
          <a:lstStyle/>
          <a:p>
            <a:pPr>
              <a:lnSpc>
                <a:spcPts val="4402"/>
              </a:lnSpc>
            </a:pPr>
            <a:r>
              <a:rPr lang="en-US" sz="2684">
                <a:solidFill>
                  <a:srgbClr val="000000"/>
                </a:solidFill>
                <a:latin typeface="Clear Sans"/>
              </a:rPr>
              <a:t>It will select all elements with class = "para" within the div element with id = "myDiv"</a:t>
            </a:r>
          </a:p>
          <a:p>
            <a:pPr>
              <a:lnSpc>
                <a:spcPts val="4696"/>
              </a:lnSpc>
            </a:pPr>
          </a:p>
        </p:txBody>
      </p:sp>
      <p:sp>
        <p:nvSpPr>
          <p:cNvPr name="TextBox 10" id="10"/>
          <p:cNvSpPr txBox="true"/>
          <p:nvPr/>
        </p:nvSpPr>
        <p:spPr>
          <a:xfrm rot="0">
            <a:off x="2988038" y="5799143"/>
            <a:ext cx="5604793" cy="1825916"/>
          </a:xfrm>
          <a:prstGeom prst="rect">
            <a:avLst/>
          </a:prstGeom>
        </p:spPr>
        <p:txBody>
          <a:bodyPr anchor="t" rtlCol="false" tIns="0" lIns="0" bIns="0" rIns="0">
            <a:spAutoFit/>
          </a:bodyPr>
          <a:lstStyle/>
          <a:p>
            <a:pPr>
              <a:lnSpc>
                <a:spcPts val="4965"/>
              </a:lnSpc>
            </a:pPr>
            <a:r>
              <a:rPr lang="en-US" sz="3027">
                <a:solidFill>
                  <a:srgbClr val="000000"/>
                </a:solidFill>
                <a:latin typeface="Clear Sans"/>
              </a:rPr>
              <a:t>It will select all elements with id = "myDiv" within the div element with class = "para"</a:t>
            </a:r>
          </a:p>
        </p:txBody>
      </p:sp>
      <p:grpSp>
        <p:nvGrpSpPr>
          <p:cNvPr name="Group 11" id="11"/>
          <p:cNvGrpSpPr/>
          <p:nvPr/>
        </p:nvGrpSpPr>
        <p:grpSpPr>
          <a:xfrm rot="0">
            <a:off x="9722986" y="3684979"/>
            <a:ext cx="1115887" cy="1258953"/>
            <a:chOff x="0" y="0"/>
            <a:chExt cx="536782" cy="605603"/>
          </a:xfrm>
        </p:grpSpPr>
        <p:sp>
          <p:nvSpPr>
            <p:cNvPr name="Freeform 12" id="12"/>
            <p:cNvSpPr/>
            <p:nvPr/>
          </p:nvSpPr>
          <p:spPr>
            <a:xfrm flipH="false" flipV="false" rot="0">
              <a:off x="0" y="0"/>
              <a:ext cx="536782" cy="605603"/>
            </a:xfrm>
            <a:custGeom>
              <a:avLst/>
              <a:gdLst/>
              <a:ahLst/>
              <a:cxnLst/>
              <a:rect r="r" b="b" t="t" l="l"/>
              <a:pathLst>
                <a:path h="605603" w="536782">
                  <a:moveTo>
                    <a:pt x="138758" y="0"/>
                  </a:moveTo>
                  <a:lnTo>
                    <a:pt x="398024" y="0"/>
                  </a:lnTo>
                  <a:cubicBezTo>
                    <a:pt x="434825" y="0"/>
                    <a:pt x="470119" y="14619"/>
                    <a:pt x="496141" y="40641"/>
                  </a:cubicBezTo>
                  <a:cubicBezTo>
                    <a:pt x="522163" y="66664"/>
                    <a:pt x="536782" y="101957"/>
                    <a:pt x="536782" y="138758"/>
                  </a:cubicBezTo>
                  <a:lnTo>
                    <a:pt x="536782" y="466845"/>
                  </a:lnTo>
                  <a:cubicBezTo>
                    <a:pt x="536782" y="503645"/>
                    <a:pt x="522163" y="538939"/>
                    <a:pt x="496141" y="564961"/>
                  </a:cubicBezTo>
                  <a:cubicBezTo>
                    <a:pt x="470119" y="590984"/>
                    <a:pt x="434825" y="605603"/>
                    <a:pt x="398024" y="605603"/>
                  </a:cubicBezTo>
                  <a:lnTo>
                    <a:pt x="138758" y="605603"/>
                  </a:lnTo>
                  <a:cubicBezTo>
                    <a:pt x="101957" y="605603"/>
                    <a:pt x="66664" y="590984"/>
                    <a:pt x="40641" y="564961"/>
                  </a:cubicBezTo>
                  <a:cubicBezTo>
                    <a:pt x="14619" y="538939"/>
                    <a:pt x="0" y="503645"/>
                    <a:pt x="0" y="466845"/>
                  </a:cubicBezTo>
                  <a:lnTo>
                    <a:pt x="0" y="138758"/>
                  </a:lnTo>
                  <a:cubicBezTo>
                    <a:pt x="0" y="101957"/>
                    <a:pt x="14619" y="66664"/>
                    <a:pt x="40641" y="40641"/>
                  </a:cubicBezTo>
                  <a:cubicBezTo>
                    <a:pt x="66664" y="14619"/>
                    <a:pt x="101957" y="0"/>
                    <a:pt x="138758" y="0"/>
                  </a:cubicBezTo>
                  <a:close/>
                </a:path>
              </a:pathLst>
            </a:custGeom>
            <a:solidFill>
              <a:srgbClr val="A2AB91"/>
            </a:solidFill>
          </p:spPr>
        </p:sp>
        <p:sp>
          <p:nvSpPr>
            <p:cNvPr name="TextBox 13" id="13"/>
            <p:cNvSpPr txBox="true"/>
            <p:nvPr/>
          </p:nvSpPr>
          <p:spPr>
            <a:xfrm>
              <a:off x="0" y="-209550"/>
              <a:ext cx="536782" cy="815153"/>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c</a:t>
              </a:r>
            </a:p>
          </p:txBody>
        </p:sp>
      </p:grpSp>
      <p:grpSp>
        <p:nvGrpSpPr>
          <p:cNvPr name="Group 14" id="14"/>
          <p:cNvGrpSpPr/>
          <p:nvPr/>
        </p:nvGrpSpPr>
        <p:grpSpPr>
          <a:xfrm rot="0">
            <a:off x="9764406" y="6135518"/>
            <a:ext cx="1147594" cy="1181991"/>
            <a:chOff x="0" y="0"/>
            <a:chExt cx="552035" cy="568581"/>
          </a:xfrm>
        </p:grpSpPr>
        <p:sp>
          <p:nvSpPr>
            <p:cNvPr name="Freeform 15" id="15"/>
            <p:cNvSpPr/>
            <p:nvPr/>
          </p:nvSpPr>
          <p:spPr>
            <a:xfrm flipH="false" flipV="false" rot="0">
              <a:off x="0" y="0"/>
              <a:ext cx="552035" cy="568581"/>
            </a:xfrm>
            <a:custGeom>
              <a:avLst/>
              <a:gdLst/>
              <a:ahLst/>
              <a:cxnLst/>
              <a:rect r="r" b="b" t="t" l="l"/>
              <a:pathLst>
                <a:path h="568581" w="552035">
                  <a:moveTo>
                    <a:pt x="134924" y="0"/>
                  </a:moveTo>
                  <a:lnTo>
                    <a:pt x="417111" y="0"/>
                  </a:lnTo>
                  <a:cubicBezTo>
                    <a:pt x="491627" y="0"/>
                    <a:pt x="552035" y="60408"/>
                    <a:pt x="552035" y="134924"/>
                  </a:cubicBezTo>
                  <a:lnTo>
                    <a:pt x="552035" y="433657"/>
                  </a:lnTo>
                  <a:cubicBezTo>
                    <a:pt x="552035" y="508174"/>
                    <a:pt x="491627" y="568581"/>
                    <a:pt x="417111" y="568581"/>
                  </a:cubicBezTo>
                  <a:lnTo>
                    <a:pt x="134924" y="568581"/>
                  </a:lnTo>
                  <a:cubicBezTo>
                    <a:pt x="99140" y="568581"/>
                    <a:pt x="64822" y="554366"/>
                    <a:pt x="39518" y="529063"/>
                  </a:cubicBezTo>
                  <a:cubicBezTo>
                    <a:pt x="14215" y="503760"/>
                    <a:pt x="0" y="469441"/>
                    <a:pt x="0" y="433657"/>
                  </a:cubicBezTo>
                  <a:lnTo>
                    <a:pt x="0" y="134924"/>
                  </a:lnTo>
                  <a:cubicBezTo>
                    <a:pt x="0" y="99140"/>
                    <a:pt x="14215" y="64822"/>
                    <a:pt x="39518" y="39518"/>
                  </a:cubicBezTo>
                  <a:cubicBezTo>
                    <a:pt x="64822" y="14215"/>
                    <a:pt x="99140" y="0"/>
                    <a:pt x="134924" y="0"/>
                  </a:cubicBezTo>
                  <a:close/>
                </a:path>
              </a:pathLst>
            </a:custGeom>
            <a:solidFill>
              <a:srgbClr val="808970"/>
            </a:solidFill>
          </p:spPr>
        </p:sp>
        <p:sp>
          <p:nvSpPr>
            <p:cNvPr name="TextBox 16" id="16"/>
            <p:cNvSpPr txBox="true"/>
            <p:nvPr/>
          </p:nvSpPr>
          <p:spPr>
            <a:xfrm>
              <a:off x="0" y="-209550"/>
              <a:ext cx="552035" cy="778131"/>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d</a:t>
              </a:r>
            </a:p>
          </p:txBody>
        </p:sp>
      </p:grpSp>
      <p:sp>
        <p:nvSpPr>
          <p:cNvPr name="TextBox 17" id="17"/>
          <p:cNvSpPr txBox="true"/>
          <p:nvPr/>
        </p:nvSpPr>
        <p:spPr>
          <a:xfrm rot="0">
            <a:off x="12079420" y="3551629"/>
            <a:ext cx="5179880" cy="1269439"/>
          </a:xfrm>
          <a:prstGeom prst="rect">
            <a:avLst/>
          </a:prstGeom>
        </p:spPr>
        <p:txBody>
          <a:bodyPr anchor="t" rtlCol="false" tIns="0" lIns="0" bIns="0" rIns="0">
            <a:spAutoFit/>
          </a:bodyPr>
          <a:lstStyle/>
          <a:p>
            <a:pPr>
              <a:lnSpc>
                <a:spcPts val="5234"/>
              </a:lnSpc>
            </a:pPr>
            <a:r>
              <a:rPr lang="en-US" sz="3191">
                <a:solidFill>
                  <a:srgbClr val="000000"/>
                </a:solidFill>
                <a:latin typeface="Clear Sans"/>
              </a:rPr>
              <a:t>All div elements with class = "para" or with id = "myDiv"</a:t>
            </a:r>
          </a:p>
        </p:txBody>
      </p:sp>
      <p:sp>
        <p:nvSpPr>
          <p:cNvPr name="TextBox 18" id="18"/>
          <p:cNvSpPr txBox="true"/>
          <p:nvPr/>
        </p:nvSpPr>
        <p:spPr>
          <a:xfrm rot="0">
            <a:off x="12031795" y="6533256"/>
            <a:ext cx="4370216" cy="1269417"/>
          </a:xfrm>
          <a:prstGeom prst="rect">
            <a:avLst/>
          </a:prstGeom>
        </p:spPr>
        <p:txBody>
          <a:bodyPr anchor="t" rtlCol="false" tIns="0" lIns="0" bIns="0" rIns="0">
            <a:spAutoFit/>
          </a:bodyPr>
          <a:lstStyle/>
          <a:p>
            <a:pPr>
              <a:lnSpc>
                <a:spcPts val="5235"/>
              </a:lnSpc>
            </a:pPr>
            <a:r>
              <a:rPr lang="en-US" sz="3192">
                <a:solidFill>
                  <a:srgbClr val="000000"/>
                </a:solidFill>
                <a:latin typeface="Clear Sans"/>
              </a:rPr>
              <a:t>None </a:t>
            </a:r>
            <a:r>
              <a:rPr lang="en-US" sz="3192">
                <a:solidFill>
                  <a:srgbClr val="000000"/>
                </a:solidFill>
                <a:latin typeface="Clear Sans"/>
              </a:rPr>
              <a:t>of the above</a:t>
            </a:r>
          </a:p>
          <a:p>
            <a:pPr>
              <a:lnSpc>
                <a:spcPts val="5235"/>
              </a:lnSpc>
            </a:pPr>
          </a:p>
        </p:txBody>
      </p:sp>
      <p:sp>
        <p:nvSpPr>
          <p:cNvPr name="Freeform 19" id="19"/>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3"/>
            <a:stretch>
              <a:fillRect l="0" t="0" r="0" b="0"/>
            </a:stretch>
          </a:blipFill>
        </p:spPr>
      </p:sp>
      <p:sp>
        <p:nvSpPr>
          <p:cNvPr name="Freeform 20" id="20"/>
          <p:cNvSpPr/>
          <p:nvPr/>
        </p:nvSpPr>
        <p:spPr>
          <a:xfrm flipH="false" flipV="false" rot="0">
            <a:off x="15829945" y="-1459253"/>
            <a:ext cx="3189508" cy="3384093"/>
          </a:xfrm>
          <a:custGeom>
            <a:avLst/>
            <a:gdLst/>
            <a:ahLst/>
            <a:cxnLst/>
            <a:rect r="r" b="b" t="t" l="l"/>
            <a:pathLst>
              <a:path h="3384093" w="3189508">
                <a:moveTo>
                  <a:pt x="0" y="0"/>
                </a:moveTo>
                <a:lnTo>
                  <a:pt x="3189508" y="0"/>
                </a:lnTo>
                <a:lnTo>
                  <a:pt x="3189508" y="3384093"/>
                </a:lnTo>
                <a:lnTo>
                  <a:pt x="0" y="33840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552075" y="8268016"/>
            <a:ext cx="3189508" cy="3384093"/>
          </a:xfrm>
          <a:custGeom>
            <a:avLst/>
            <a:gdLst/>
            <a:ahLst/>
            <a:cxnLst/>
            <a:rect r="r" b="b" t="t" l="l"/>
            <a:pathLst>
              <a:path h="3384093" w="3189508">
                <a:moveTo>
                  <a:pt x="0" y="0"/>
                </a:moveTo>
                <a:lnTo>
                  <a:pt x="3189508" y="0"/>
                </a:lnTo>
                <a:lnTo>
                  <a:pt x="3189508" y="3384093"/>
                </a:lnTo>
                <a:lnTo>
                  <a:pt x="0" y="33840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2" id="22"/>
          <p:cNvGrpSpPr/>
          <p:nvPr/>
        </p:nvGrpSpPr>
        <p:grpSpPr>
          <a:xfrm rot="0">
            <a:off x="2482275" y="1490678"/>
            <a:ext cx="13305369" cy="1660392"/>
            <a:chOff x="0" y="0"/>
            <a:chExt cx="3504295" cy="437305"/>
          </a:xfrm>
        </p:grpSpPr>
        <p:sp>
          <p:nvSpPr>
            <p:cNvPr name="Freeform 23" id="23"/>
            <p:cNvSpPr/>
            <p:nvPr/>
          </p:nvSpPr>
          <p:spPr>
            <a:xfrm flipH="false" flipV="false" rot="0">
              <a:off x="0" y="0"/>
              <a:ext cx="3504295" cy="437305"/>
            </a:xfrm>
            <a:custGeom>
              <a:avLst/>
              <a:gdLst/>
              <a:ahLst/>
              <a:cxnLst/>
              <a:rect r="r" b="b" t="t" l="l"/>
              <a:pathLst>
                <a:path h="437305" w="3504295">
                  <a:moveTo>
                    <a:pt x="14547" y="0"/>
                  </a:moveTo>
                  <a:lnTo>
                    <a:pt x="3489748" y="0"/>
                  </a:lnTo>
                  <a:cubicBezTo>
                    <a:pt x="3497782" y="0"/>
                    <a:pt x="3504295" y="6513"/>
                    <a:pt x="3504295" y="14547"/>
                  </a:cubicBezTo>
                  <a:lnTo>
                    <a:pt x="3504295" y="422758"/>
                  </a:lnTo>
                  <a:cubicBezTo>
                    <a:pt x="3504295" y="430792"/>
                    <a:pt x="3497782" y="437305"/>
                    <a:pt x="3489748" y="437305"/>
                  </a:cubicBezTo>
                  <a:lnTo>
                    <a:pt x="14547" y="437305"/>
                  </a:lnTo>
                  <a:cubicBezTo>
                    <a:pt x="6513" y="437305"/>
                    <a:pt x="0" y="430792"/>
                    <a:pt x="0" y="422758"/>
                  </a:cubicBezTo>
                  <a:lnTo>
                    <a:pt x="0" y="14547"/>
                  </a:lnTo>
                  <a:cubicBezTo>
                    <a:pt x="0" y="6513"/>
                    <a:pt x="6513" y="0"/>
                    <a:pt x="14547" y="0"/>
                  </a:cubicBezTo>
                  <a:close/>
                </a:path>
              </a:pathLst>
            </a:custGeom>
            <a:solidFill>
              <a:srgbClr val="A2AB91"/>
            </a:solidFill>
          </p:spPr>
        </p:sp>
        <p:sp>
          <p:nvSpPr>
            <p:cNvPr name="TextBox 24" id="24"/>
            <p:cNvSpPr txBox="true"/>
            <p:nvPr/>
          </p:nvSpPr>
          <p:spPr>
            <a:xfrm>
              <a:off x="0" y="-76200"/>
              <a:ext cx="3504295" cy="513505"/>
            </a:xfrm>
            <a:prstGeom prst="rect">
              <a:avLst/>
            </a:prstGeom>
          </p:spPr>
          <p:txBody>
            <a:bodyPr anchor="ctr" rtlCol="false" tIns="50800" lIns="50800" bIns="50800" rIns="50800"/>
            <a:lstStyle/>
            <a:p>
              <a:pPr algn="ctr">
                <a:lnSpc>
                  <a:spcPts val="5879"/>
                </a:lnSpc>
              </a:pPr>
              <a:r>
                <a:rPr lang="en-US" sz="4199">
                  <a:solidFill>
                    <a:srgbClr val="FFFFFF"/>
                  </a:solidFill>
                  <a:latin typeface="Clear Sans"/>
                </a:rPr>
                <a:t>11) What does the syntax $("div#myDiv .para") will select?</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AutoShape 3" id="3"/>
          <p:cNvSpPr/>
          <p:nvPr/>
        </p:nvSpPr>
        <p:spPr>
          <a:xfrm flipV="true">
            <a:off x="-2301195" y="6639318"/>
            <a:ext cx="22890391" cy="0"/>
          </a:xfrm>
          <a:prstGeom prst="line">
            <a:avLst/>
          </a:prstGeom>
          <a:ln cap="flat" w="19050">
            <a:solidFill>
              <a:srgbClr val="F1E9E3"/>
            </a:solidFill>
            <a:prstDash val="solid"/>
            <a:headEnd type="none" len="sm" w="sm"/>
            <a:tailEnd type="none" len="sm" w="sm"/>
          </a:ln>
        </p:spPr>
      </p:sp>
      <p:sp>
        <p:nvSpPr>
          <p:cNvPr name="Freeform 4" id="4"/>
          <p:cNvSpPr/>
          <p:nvPr/>
        </p:nvSpPr>
        <p:spPr>
          <a:xfrm flipH="false" flipV="false" rot="2225019">
            <a:off x="1139865" y="6203530"/>
            <a:ext cx="945645" cy="890626"/>
          </a:xfrm>
          <a:custGeom>
            <a:avLst/>
            <a:gdLst/>
            <a:ahLst/>
            <a:cxnLst/>
            <a:rect r="r" b="b" t="t" l="l"/>
            <a:pathLst>
              <a:path h="890626" w="945645">
                <a:moveTo>
                  <a:pt x="0" y="0"/>
                </a:moveTo>
                <a:lnTo>
                  <a:pt x="945645" y="0"/>
                </a:lnTo>
                <a:lnTo>
                  <a:pt x="945645" y="890626"/>
                </a:lnTo>
                <a:lnTo>
                  <a:pt x="0" y="8906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884723" y="1028700"/>
            <a:ext cx="2670523" cy="1542227"/>
          </a:xfrm>
          <a:custGeom>
            <a:avLst/>
            <a:gdLst/>
            <a:ahLst/>
            <a:cxnLst/>
            <a:rect r="r" b="b" t="t" l="l"/>
            <a:pathLst>
              <a:path h="1542227" w="2670523">
                <a:moveTo>
                  <a:pt x="0" y="0"/>
                </a:moveTo>
                <a:lnTo>
                  <a:pt x="2670524" y="0"/>
                </a:lnTo>
                <a:lnTo>
                  <a:pt x="2670524" y="1542227"/>
                </a:lnTo>
                <a:lnTo>
                  <a:pt x="0" y="15422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884158" y="1367290"/>
            <a:ext cx="14823415" cy="8524773"/>
          </a:xfrm>
          <a:custGeom>
            <a:avLst/>
            <a:gdLst/>
            <a:ahLst/>
            <a:cxnLst/>
            <a:rect r="r" b="b" t="t" l="l"/>
            <a:pathLst>
              <a:path h="8524773" w="14823415">
                <a:moveTo>
                  <a:pt x="0" y="0"/>
                </a:moveTo>
                <a:lnTo>
                  <a:pt x="14823414" y="0"/>
                </a:lnTo>
                <a:lnTo>
                  <a:pt x="14823414" y="8524773"/>
                </a:lnTo>
                <a:lnTo>
                  <a:pt x="0" y="85247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3132493" y="3537241"/>
            <a:ext cx="12023014" cy="4207454"/>
          </a:xfrm>
          <a:prstGeom prst="rect">
            <a:avLst/>
          </a:prstGeom>
        </p:spPr>
        <p:txBody>
          <a:bodyPr anchor="t" rtlCol="false" tIns="0" lIns="0" bIns="0" rIns="0">
            <a:spAutoFit/>
          </a:bodyPr>
          <a:lstStyle/>
          <a:p>
            <a:pPr algn="ctr">
              <a:lnSpc>
                <a:spcPts val="4152"/>
              </a:lnSpc>
            </a:pPr>
            <a:r>
              <a:rPr lang="en-US" sz="3881">
                <a:solidFill>
                  <a:srgbClr val="000000"/>
                </a:solidFill>
                <a:latin typeface="Clear Sans"/>
              </a:rPr>
              <a:t>Answer: (a) It will select all elements with class = "para" within the div element with id = "myDiv"</a:t>
            </a:r>
          </a:p>
          <a:p>
            <a:pPr algn="ctr">
              <a:lnSpc>
                <a:spcPts val="4152"/>
              </a:lnSpc>
            </a:pPr>
          </a:p>
          <a:p>
            <a:pPr algn="ctr">
              <a:lnSpc>
                <a:spcPts val="4152"/>
              </a:lnSpc>
            </a:pPr>
            <a:r>
              <a:rPr lang="en-US" sz="3881">
                <a:solidFill>
                  <a:srgbClr val="000000"/>
                </a:solidFill>
                <a:latin typeface="Clear Sans"/>
              </a:rPr>
              <a:t>Explanation: The jQuery syntax $("div#myDiv .para") will select all elements with class = "para" within the div element with id = "myDiv".</a:t>
            </a:r>
          </a:p>
          <a:p>
            <a:pPr algn="ctr">
              <a:lnSpc>
                <a:spcPts val="4152"/>
              </a:lnSpc>
            </a:pPr>
          </a:p>
          <a:p>
            <a:pPr algn="ctr">
              <a:lnSpc>
                <a:spcPts val="4152"/>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7103800" y="8426142"/>
            <a:ext cx="4080399" cy="2784873"/>
          </a:xfrm>
          <a:custGeom>
            <a:avLst/>
            <a:gdLst/>
            <a:ahLst/>
            <a:cxnLst/>
            <a:rect r="r" b="b" t="t" l="l"/>
            <a:pathLst>
              <a:path h="2784873" w="4080399">
                <a:moveTo>
                  <a:pt x="0" y="0"/>
                </a:moveTo>
                <a:lnTo>
                  <a:pt x="4080400" y="0"/>
                </a:lnTo>
                <a:lnTo>
                  <a:pt x="4080400" y="2784872"/>
                </a:lnTo>
                <a:lnTo>
                  <a:pt x="0" y="27848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207003" y="7639944"/>
            <a:ext cx="749536" cy="952066"/>
          </a:xfrm>
          <a:custGeom>
            <a:avLst/>
            <a:gdLst/>
            <a:ahLst/>
            <a:cxnLst/>
            <a:rect r="r" b="b" t="t" l="l"/>
            <a:pathLst>
              <a:path h="952066" w="749536">
                <a:moveTo>
                  <a:pt x="0" y="0"/>
                </a:moveTo>
                <a:lnTo>
                  <a:pt x="749536" y="0"/>
                </a:lnTo>
                <a:lnTo>
                  <a:pt x="749536" y="952066"/>
                </a:lnTo>
                <a:lnTo>
                  <a:pt x="0" y="952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719706" y="8592010"/>
            <a:ext cx="473665" cy="601653"/>
          </a:xfrm>
          <a:custGeom>
            <a:avLst/>
            <a:gdLst/>
            <a:ahLst/>
            <a:cxnLst/>
            <a:rect r="r" b="b" t="t" l="l"/>
            <a:pathLst>
              <a:path h="601653" w="473665">
                <a:moveTo>
                  <a:pt x="0" y="0"/>
                </a:moveTo>
                <a:lnTo>
                  <a:pt x="473666" y="0"/>
                </a:lnTo>
                <a:lnTo>
                  <a:pt x="473666" y="601653"/>
                </a:lnTo>
                <a:lnTo>
                  <a:pt x="0" y="6016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451485" y="0"/>
            <a:ext cx="2334490" cy="1625654"/>
          </a:xfrm>
          <a:custGeom>
            <a:avLst/>
            <a:gdLst/>
            <a:ahLst/>
            <a:cxnLst/>
            <a:rect r="r" b="b" t="t" l="l"/>
            <a:pathLst>
              <a:path h="1625654" w="2334490">
                <a:moveTo>
                  <a:pt x="0" y="0"/>
                </a:moveTo>
                <a:lnTo>
                  <a:pt x="2334490" y="0"/>
                </a:lnTo>
                <a:lnTo>
                  <a:pt x="2334490" y="1625654"/>
                </a:lnTo>
                <a:lnTo>
                  <a:pt x="0" y="16256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2224630" y="1383015"/>
            <a:ext cx="13838739" cy="2212793"/>
            <a:chOff x="0" y="0"/>
            <a:chExt cx="3644771" cy="582793"/>
          </a:xfrm>
        </p:grpSpPr>
        <p:sp>
          <p:nvSpPr>
            <p:cNvPr name="Freeform 8" id="8"/>
            <p:cNvSpPr/>
            <p:nvPr/>
          </p:nvSpPr>
          <p:spPr>
            <a:xfrm flipH="false" flipV="false" rot="0">
              <a:off x="0" y="0"/>
              <a:ext cx="3644771" cy="582793"/>
            </a:xfrm>
            <a:custGeom>
              <a:avLst/>
              <a:gdLst/>
              <a:ahLst/>
              <a:cxnLst/>
              <a:rect r="r" b="b" t="t" l="l"/>
              <a:pathLst>
                <a:path h="582793" w="3644771">
                  <a:moveTo>
                    <a:pt x="13986" y="0"/>
                  </a:moveTo>
                  <a:lnTo>
                    <a:pt x="3630785" y="0"/>
                  </a:lnTo>
                  <a:cubicBezTo>
                    <a:pt x="3634494" y="0"/>
                    <a:pt x="3638052" y="1474"/>
                    <a:pt x="3640675" y="4096"/>
                  </a:cubicBezTo>
                  <a:cubicBezTo>
                    <a:pt x="3643297" y="6719"/>
                    <a:pt x="3644771" y="10277"/>
                    <a:pt x="3644771" y="13986"/>
                  </a:cubicBezTo>
                  <a:lnTo>
                    <a:pt x="3644771" y="568807"/>
                  </a:lnTo>
                  <a:cubicBezTo>
                    <a:pt x="3644771" y="576531"/>
                    <a:pt x="3638509" y="582793"/>
                    <a:pt x="3630785" y="582793"/>
                  </a:cubicBezTo>
                  <a:lnTo>
                    <a:pt x="13986" y="582793"/>
                  </a:lnTo>
                  <a:cubicBezTo>
                    <a:pt x="10277" y="582793"/>
                    <a:pt x="6719" y="581320"/>
                    <a:pt x="4096" y="578697"/>
                  </a:cubicBezTo>
                  <a:cubicBezTo>
                    <a:pt x="1474" y="576074"/>
                    <a:pt x="0" y="572516"/>
                    <a:pt x="0" y="568807"/>
                  </a:cubicBezTo>
                  <a:lnTo>
                    <a:pt x="0" y="13986"/>
                  </a:lnTo>
                  <a:cubicBezTo>
                    <a:pt x="0" y="10277"/>
                    <a:pt x="1474" y="6719"/>
                    <a:pt x="4096" y="4096"/>
                  </a:cubicBezTo>
                  <a:cubicBezTo>
                    <a:pt x="6719" y="1474"/>
                    <a:pt x="10277" y="0"/>
                    <a:pt x="13986" y="0"/>
                  </a:cubicBezTo>
                  <a:close/>
                </a:path>
              </a:pathLst>
            </a:custGeom>
            <a:solidFill>
              <a:srgbClr val="A2AB91"/>
            </a:solidFill>
          </p:spPr>
        </p:sp>
        <p:sp>
          <p:nvSpPr>
            <p:cNvPr name="TextBox 9" id="9"/>
            <p:cNvSpPr txBox="true"/>
            <p:nvPr/>
          </p:nvSpPr>
          <p:spPr>
            <a:xfrm>
              <a:off x="0" y="-66675"/>
              <a:ext cx="3644771" cy="649468"/>
            </a:xfrm>
            <a:prstGeom prst="rect">
              <a:avLst/>
            </a:prstGeom>
          </p:spPr>
          <p:txBody>
            <a:bodyPr anchor="ctr" rtlCol="false" tIns="50800" lIns="50800" bIns="50800" rIns="50800"/>
            <a:lstStyle/>
            <a:p>
              <a:pPr algn="ctr">
                <a:lnSpc>
                  <a:spcPts val="5039"/>
                </a:lnSpc>
              </a:pPr>
              <a:r>
                <a:rPr lang="en-US" sz="3599">
                  <a:solidFill>
                    <a:srgbClr val="FFFFFF"/>
                  </a:solidFill>
                  <a:latin typeface="Hammersmith One"/>
                </a:rPr>
                <a:t>12)The jQuery method used to remove the set of matched elements is -</a:t>
              </a:r>
            </a:p>
          </p:txBody>
        </p:sp>
      </p:grpSp>
      <p:sp>
        <p:nvSpPr>
          <p:cNvPr name="Freeform 10" id="10"/>
          <p:cNvSpPr/>
          <p:nvPr/>
        </p:nvSpPr>
        <p:spPr>
          <a:xfrm flipH="false" flipV="false" rot="0">
            <a:off x="1375653" y="4532460"/>
            <a:ext cx="7024252" cy="1736906"/>
          </a:xfrm>
          <a:custGeom>
            <a:avLst/>
            <a:gdLst/>
            <a:ahLst/>
            <a:cxnLst/>
            <a:rect r="r" b="b" t="t" l="l"/>
            <a:pathLst>
              <a:path h="1736906" w="7024252">
                <a:moveTo>
                  <a:pt x="0" y="0"/>
                </a:moveTo>
                <a:lnTo>
                  <a:pt x="7024253" y="0"/>
                </a:lnTo>
                <a:lnTo>
                  <a:pt x="7024253" y="1736906"/>
                </a:lnTo>
                <a:lnTo>
                  <a:pt x="0" y="17369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678183" y="7206020"/>
            <a:ext cx="7120246" cy="1760643"/>
          </a:xfrm>
          <a:custGeom>
            <a:avLst/>
            <a:gdLst/>
            <a:ahLst/>
            <a:cxnLst/>
            <a:rect r="r" b="b" t="t" l="l"/>
            <a:pathLst>
              <a:path h="1760643" w="7120246">
                <a:moveTo>
                  <a:pt x="0" y="0"/>
                </a:moveTo>
                <a:lnTo>
                  <a:pt x="7120247" y="0"/>
                </a:lnTo>
                <a:lnTo>
                  <a:pt x="7120247" y="1760642"/>
                </a:lnTo>
                <a:lnTo>
                  <a:pt x="0" y="17606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9587802" y="4639453"/>
            <a:ext cx="6993969" cy="1729418"/>
          </a:xfrm>
          <a:custGeom>
            <a:avLst/>
            <a:gdLst/>
            <a:ahLst/>
            <a:cxnLst/>
            <a:rect r="r" b="b" t="t" l="l"/>
            <a:pathLst>
              <a:path h="1729418" w="6993969">
                <a:moveTo>
                  <a:pt x="0" y="0"/>
                </a:moveTo>
                <a:lnTo>
                  <a:pt x="6993969" y="0"/>
                </a:lnTo>
                <a:lnTo>
                  <a:pt x="6993969" y="1729418"/>
                </a:lnTo>
                <a:lnTo>
                  <a:pt x="0" y="17294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9587802" y="7251268"/>
            <a:ext cx="6993969" cy="1729418"/>
          </a:xfrm>
          <a:custGeom>
            <a:avLst/>
            <a:gdLst/>
            <a:ahLst/>
            <a:cxnLst/>
            <a:rect r="r" b="b" t="t" l="l"/>
            <a:pathLst>
              <a:path h="1729418" w="6993969">
                <a:moveTo>
                  <a:pt x="0" y="0"/>
                </a:moveTo>
                <a:lnTo>
                  <a:pt x="6993969" y="0"/>
                </a:lnTo>
                <a:lnTo>
                  <a:pt x="6993969" y="1729418"/>
                </a:lnTo>
                <a:lnTo>
                  <a:pt x="0" y="17294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1944008" y="5042637"/>
            <a:ext cx="5887543" cy="1165377"/>
          </a:xfrm>
          <a:prstGeom prst="rect">
            <a:avLst/>
          </a:prstGeom>
        </p:spPr>
        <p:txBody>
          <a:bodyPr anchor="t" rtlCol="false" tIns="0" lIns="0" bIns="0" rIns="0">
            <a:spAutoFit/>
          </a:bodyPr>
          <a:lstStyle/>
          <a:p>
            <a:pPr algn="ctr">
              <a:lnSpc>
                <a:spcPts val="4536"/>
              </a:lnSpc>
            </a:pPr>
            <a:r>
              <a:rPr lang="en-US" sz="4240">
                <a:solidFill>
                  <a:srgbClr val="323232"/>
                </a:solidFill>
                <a:latin typeface="Clear Sans"/>
              </a:rPr>
              <a:t>a) delete</a:t>
            </a:r>
            <a:r>
              <a:rPr lang="en-US" sz="4240">
                <a:solidFill>
                  <a:srgbClr val="323232"/>
                </a:solidFill>
                <a:latin typeface="Clear Sans"/>
              </a:rPr>
              <a:t>() method</a:t>
            </a:r>
          </a:p>
          <a:p>
            <a:pPr algn="ctr">
              <a:lnSpc>
                <a:spcPts val="4536"/>
              </a:lnSpc>
              <a:spcBef>
                <a:spcPct val="0"/>
              </a:spcBef>
            </a:pPr>
          </a:p>
        </p:txBody>
      </p:sp>
      <p:sp>
        <p:nvSpPr>
          <p:cNvPr name="TextBox 15" id="15"/>
          <p:cNvSpPr txBox="true"/>
          <p:nvPr/>
        </p:nvSpPr>
        <p:spPr>
          <a:xfrm rot="0">
            <a:off x="10161631" y="7687569"/>
            <a:ext cx="6045373" cy="593877"/>
          </a:xfrm>
          <a:prstGeom prst="rect">
            <a:avLst/>
          </a:prstGeom>
        </p:spPr>
        <p:txBody>
          <a:bodyPr anchor="t" rtlCol="false" tIns="0" lIns="0" bIns="0" rIns="0">
            <a:spAutoFit/>
          </a:bodyPr>
          <a:lstStyle/>
          <a:p>
            <a:pPr algn="ctr">
              <a:lnSpc>
                <a:spcPts val="4536"/>
              </a:lnSpc>
              <a:spcBef>
                <a:spcPct val="0"/>
              </a:spcBef>
            </a:pPr>
            <a:r>
              <a:rPr lang="en-US" sz="4239">
                <a:solidFill>
                  <a:srgbClr val="323232"/>
                </a:solidFill>
                <a:latin typeface="Clear Sans"/>
              </a:rPr>
              <a:t>d)  None of the above</a:t>
            </a:r>
          </a:p>
        </p:txBody>
      </p:sp>
      <p:sp>
        <p:nvSpPr>
          <p:cNvPr name="TextBox 16" id="16"/>
          <p:cNvSpPr txBox="true"/>
          <p:nvPr/>
        </p:nvSpPr>
        <p:spPr>
          <a:xfrm rot="0">
            <a:off x="2113839" y="7687569"/>
            <a:ext cx="6286067" cy="1165377"/>
          </a:xfrm>
          <a:prstGeom prst="rect">
            <a:avLst/>
          </a:prstGeom>
        </p:spPr>
        <p:txBody>
          <a:bodyPr anchor="t" rtlCol="false" tIns="0" lIns="0" bIns="0" rIns="0">
            <a:spAutoFit/>
          </a:bodyPr>
          <a:lstStyle/>
          <a:p>
            <a:pPr algn="ctr">
              <a:lnSpc>
                <a:spcPts val="4536"/>
              </a:lnSpc>
            </a:pPr>
            <a:r>
              <a:rPr lang="en-US" sz="4239">
                <a:solidFill>
                  <a:srgbClr val="323232"/>
                </a:solidFill>
                <a:latin typeface="Clear Sans"/>
              </a:rPr>
              <a:t>c)  remove(</a:t>
            </a:r>
            <a:r>
              <a:rPr lang="en-US" sz="4239">
                <a:solidFill>
                  <a:srgbClr val="323232"/>
                </a:solidFill>
                <a:latin typeface="Clear Sans"/>
              </a:rPr>
              <a:t>) method</a:t>
            </a:r>
          </a:p>
          <a:p>
            <a:pPr algn="ctr">
              <a:lnSpc>
                <a:spcPts val="4536"/>
              </a:lnSpc>
              <a:spcBef>
                <a:spcPct val="0"/>
              </a:spcBef>
            </a:pPr>
          </a:p>
        </p:txBody>
      </p:sp>
      <p:sp>
        <p:nvSpPr>
          <p:cNvPr name="TextBox 17" id="17"/>
          <p:cNvSpPr txBox="true"/>
          <p:nvPr/>
        </p:nvSpPr>
        <p:spPr>
          <a:xfrm rot="0">
            <a:off x="10121282" y="5042637"/>
            <a:ext cx="6460489" cy="1165377"/>
          </a:xfrm>
          <a:prstGeom prst="rect">
            <a:avLst/>
          </a:prstGeom>
        </p:spPr>
        <p:txBody>
          <a:bodyPr anchor="t" rtlCol="false" tIns="0" lIns="0" bIns="0" rIns="0">
            <a:spAutoFit/>
          </a:bodyPr>
          <a:lstStyle/>
          <a:p>
            <a:pPr algn="ctr">
              <a:lnSpc>
                <a:spcPts val="4536"/>
              </a:lnSpc>
            </a:pPr>
            <a:r>
              <a:rPr lang="en-US" sz="4239">
                <a:solidFill>
                  <a:srgbClr val="323232"/>
                </a:solidFill>
                <a:latin typeface="Clear Sans"/>
              </a:rPr>
              <a:t>b)  empty</a:t>
            </a:r>
            <a:r>
              <a:rPr lang="en-US" sz="4239">
                <a:solidFill>
                  <a:srgbClr val="323232"/>
                </a:solidFill>
                <a:latin typeface="Clear Sans"/>
              </a:rPr>
              <a:t>() method</a:t>
            </a:r>
          </a:p>
          <a:p>
            <a:pPr algn="ctr">
              <a:lnSpc>
                <a:spcPts val="4536"/>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AutoShape 3" id="3"/>
          <p:cNvSpPr/>
          <p:nvPr/>
        </p:nvSpPr>
        <p:spPr>
          <a:xfrm flipV="true">
            <a:off x="-2301195" y="6639318"/>
            <a:ext cx="22890391" cy="0"/>
          </a:xfrm>
          <a:prstGeom prst="line">
            <a:avLst/>
          </a:prstGeom>
          <a:ln cap="flat" w="19050">
            <a:solidFill>
              <a:srgbClr val="F1E9E3"/>
            </a:solidFill>
            <a:prstDash val="solid"/>
            <a:headEnd type="none" len="sm" w="sm"/>
            <a:tailEnd type="none" len="sm" w="sm"/>
          </a:ln>
        </p:spPr>
      </p:sp>
      <p:sp>
        <p:nvSpPr>
          <p:cNvPr name="Freeform 4" id="4"/>
          <p:cNvSpPr/>
          <p:nvPr/>
        </p:nvSpPr>
        <p:spPr>
          <a:xfrm flipH="false" flipV="false" rot="0">
            <a:off x="0" y="567503"/>
            <a:ext cx="3757902" cy="922394"/>
          </a:xfrm>
          <a:custGeom>
            <a:avLst/>
            <a:gdLst/>
            <a:ahLst/>
            <a:cxnLst/>
            <a:rect r="r" b="b" t="t" l="l"/>
            <a:pathLst>
              <a:path h="922394" w="3757902">
                <a:moveTo>
                  <a:pt x="0" y="0"/>
                </a:moveTo>
                <a:lnTo>
                  <a:pt x="3757902" y="0"/>
                </a:lnTo>
                <a:lnTo>
                  <a:pt x="3757902" y="922394"/>
                </a:lnTo>
                <a:lnTo>
                  <a:pt x="0" y="9223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640388" y="2686617"/>
            <a:ext cx="14744834" cy="6716551"/>
            <a:chOff x="0" y="0"/>
            <a:chExt cx="3883413" cy="1768968"/>
          </a:xfrm>
        </p:grpSpPr>
        <p:sp>
          <p:nvSpPr>
            <p:cNvPr name="Freeform 6" id="6"/>
            <p:cNvSpPr/>
            <p:nvPr/>
          </p:nvSpPr>
          <p:spPr>
            <a:xfrm flipH="false" flipV="false" rot="0">
              <a:off x="0" y="0"/>
              <a:ext cx="3883413" cy="1768968"/>
            </a:xfrm>
            <a:custGeom>
              <a:avLst/>
              <a:gdLst/>
              <a:ahLst/>
              <a:cxnLst/>
              <a:rect r="r" b="b" t="t" l="l"/>
              <a:pathLst>
                <a:path h="1768968" w="3883413">
                  <a:moveTo>
                    <a:pt x="13126" y="0"/>
                  </a:moveTo>
                  <a:lnTo>
                    <a:pt x="3870287" y="0"/>
                  </a:lnTo>
                  <a:cubicBezTo>
                    <a:pt x="3873768" y="0"/>
                    <a:pt x="3877107" y="1383"/>
                    <a:pt x="3879568" y="3845"/>
                  </a:cubicBezTo>
                  <a:cubicBezTo>
                    <a:pt x="3882030" y="6306"/>
                    <a:pt x="3883413" y="9645"/>
                    <a:pt x="3883413" y="13126"/>
                  </a:cubicBezTo>
                  <a:lnTo>
                    <a:pt x="3883413" y="1755842"/>
                  </a:lnTo>
                  <a:cubicBezTo>
                    <a:pt x="3883413" y="1759323"/>
                    <a:pt x="3882030" y="1762662"/>
                    <a:pt x="3879568" y="1765123"/>
                  </a:cubicBezTo>
                  <a:cubicBezTo>
                    <a:pt x="3877107" y="1767585"/>
                    <a:pt x="3873768" y="1768968"/>
                    <a:pt x="3870287" y="1768968"/>
                  </a:cubicBezTo>
                  <a:lnTo>
                    <a:pt x="13126" y="1768968"/>
                  </a:lnTo>
                  <a:cubicBezTo>
                    <a:pt x="5877" y="1768968"/>
                    <a:pt x="0" y="1763091"/>
                    <a:pt x="0" y="1755842"/>
                  </a:cubicBezTo>
                  <a:lnTo>
                    <a:pt x="0" y="13126"/>
                  </a:lnTo>
                  <a:cubicBezTo>
                    <a:pt x="0" y="9645"/>
                    <a:pt x="1383" y="6306"/>
                    <a:pt x="3845" y="3845"/>
                  </a:cubicBezTo>
                  <a:cubicBezTo>
                    <a:pt x="6306" y="1383"/>
                    <a:pt x="9645" y="0"/>
                    <a:pt x="13126" y="0"/>
                  </a:cubicBezTo>
                  <a:close/>
                </a:path>
              </a:pathLst>
            </a:custGeom>
            <a:solidFill>
              <a:srgbClr val="808970"/>
            </a:solidFill>
          </p:spPr>
        </p:sp>
        <p:sp>
          <p:nvSpPr>
            <p:cNvPr name="TextBox 7" id="7"/>
            <p:cNvSpPr txBox="true"/>
            <p:nvPr/>
          </p:nvSpPr>
          <p:spPr>
            <a:xfrm>
              <a:off x="0" y="-38100"/>
              <a:ext cx="3883413" cy="180706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414986" y="1486990"/>
            <a:ext cx="14970236" cy="9115805"/>
          </a:xfrm>
          <a:custGeom>
            <a:avLst/>
            <a:gdLst/>
            <a:ahLst/>
            <a:cxnLst/>
            <a:rect r="r" b="b" t="t" l="l"/>
            <a:pathLst>
              <a:path h="9115805" w="14970236">
                <a:moveTo>
                  <a:pt x="0" y="0"/>
                </a:moveTo>
                <a:lnTo>
                  <a:pt x="14970236" y="0"/>
                </a:lnTo>
                <a:lnTo>
                  <a:pt x="14970236" y="9115804"/>
                </a:lnTo>
                <a:lnTo>
                  <a:pt x="0" y="91158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258878" y="3482083"/>
            <a:ext cx="13507854" cy="5921084"/>
          </a:xfrm>
          <a:prstGeom prst="rect">
            <a:avLst/>
          </a:prstGeom>
        </p:spPr>
        <p:txBody>
          <a:bodyPr anchor="t" rtlCol="false" tIns="0" lIns="0" bIns="0" rIns="0">
            <a:spAutoFit/>
          </a:bodyPr>
          <a:lstStyle/>
          <a:p>
            <a:pPr algn="ctr">
              <a:lnSpc>
                <a:spcPts val="4713"/>
              </a:lnSpc>
            </a:pPr>
            <a:r>
              <a:rPr lang="en-US" sz="4405">
                <a:solidFill>
                  <a:srgbClr val="E0E0DD"/>
                </a:solidFill>
                <a:latin typeface="Clear Sans"/>
              </a:rPr>
              <a:t>Answer: (c) remove() method</a:t>
            </a:r>
          </a:p>
          <a:p>
            <a:pPr algn="ctr">
              <a:lnSpc>
                <a:spcPts val="4713"/>
              </a:lnSpc>
            </a:pPr>
          </a:p>
          <a:p>
            <a:pPr algn="ctr">
              <a:lnSpc>
                <a:spcPts val="4713"/>
              </a:lnSpc>
            </a:pPr>
            <a:r>
              <a:rPr lang="en-US" sz="4405">
                <a:solidFill>
                  <a:srgbClr val="E0E0DD"/>
                </a:solidFill>
                <a:latin typeface="Clear Sans"/>
              </a:rPr>
              <a:t>Explanation: The jQuery remove() method is used to remove the selected elements out of the DOM. It removes the selected element itself, as well as everything inside it (including all texts and child nodes). This method also removes the data and the events of the selected elements.</a:t>
            </a:r>
          </a:p>
          <a:p>
            <a:pPr algn="ctr">
              <a:lnSpc>
                <a:spcPts val="4713"/>
              </a:lnSpc>
            </a:pPr>
          </a:p>
          <a:p>
            <a:pPr algn="ctr">
              <a:lnSpc>
                <a:spcPts val="4713"/>
              </a:lnSpc>
              <a:spcBef>
                <a:spcPct val="0"/>
              </a:spcBef>
            </a:pPr>
          </a:p>
        </p:txBody>
      </p:sp>
      <p:sp>
        <p:nvSpPr>
          <p:cNvPr name="Freeform 10" id="10"/>
          <p:cNvSpPr/>
          <p:nvPr/>
        </p:nvSpPr>
        <p:spPr>
          <a:xfrm flipH="false" flipV="false" rot="0">
            <a:off x="15829945" y="-1459253"/>
            <a:ext cx="3189508" cy="3384093"/>
          </a:xfrm>
          <a:custGeom>
            <a:avLst/>
            <a:gdLst/>
            <a:ahLst/>
            <a:cxnLst/>
            <a:rect r="r" b="b" t="t" l="l"/>
            <a:pathLst>
              <a:path h="3384093" w="3189508">
                <a:moveTo>
                  <a:pt x="0" y="0"/>
                </a:moveTo>
                <a:lnTo>
                  <a:pt x="3189508" y="0"/>
                </a:lnTo>
                <a:lnTo>
                  <a:pt x="3189508" y="3384093"/>
                </a:lnTo>
                <a:lnTo>
                  <a:pt x="0" y="33840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grpSp>
        <p:nvGrpSpPr>
          <p:cNvPr name="Group 3" id="3"/>
          <p:cNvGrpSpPr/>
          <p:nvPr/>
        </p:nvGrpSpPr>
        <p:grpSpPr>
          <a:xfrm rot="0">
            <a:off x="2660446" y="1377164"/>
            <a:ext cx="13127198" cy="2614188"/>
            <a:chOff x="0" y="0"/>
            <a:chExt cx="3457369" cy="688510"/>
          </a:xfrm>
        </p:grpSpPr>
        <p:sp>
          <p:nvSpPr>
            <p:cNvPr name="Freeform 4" id="4"/>
            <p:cNvSpPr/>
            <p:nvPr/>
          </p:nvSpPr>
          <p:spPr>
            <a:xfrm flipH="false" flipV="false" rot="0">
              <a:off x="0" y="0"/>
              <a:ext cx="3457369" cy="688510"/>
            </a:xfrm>
            <a:custGeom>
              <a:avLst/>
              <a:gdLst/>
              <a:ahLst/>
              <a:cxnLst/>
              <a:rect r="r" b="b" t="t" l="l"/>
              <a:pathLst>
                <a:path h="688510" w="3457369">
                  <a:moveTo>
                    <a:pt x="14744" y="0"/>
                  </a:moveTo>
                  <a:lnTo>
                    <a:pt x="3442625" y="0"/>
                  </a:lnTo>
                  <a:cubicBezTo>
                    <a:pt x="3446535" y="0"/>
                    <a:pt x="3450286" y="1553"/>
                    <a:pt x="3453050" y="4318"/>
                  </a:cubicBezTo>
                  <a:cubicBezTo>
                    <a:pt x="3455815" y="7083"/>
                    <a:pt x="3457369" y="10834"/>
                    <a:pt x="3457369" y="14744"/>
                  </a:cubicBezTo>
                  <a:lnTo>
                    <a:pt x="3457369" y="673766"/>
                  </a:lnTo>
                  <a:cubicBezTo>
                    <a:pt x="3457369" y="681909"/>
                    <a:pt x="3450768" y="688510"/>
                    <a:pt x="3442625" y="688510"/>
                  </a:cubicBezTo>
                  <a:lnTo>
                    <a:pt x="14744" y="688510"/>
                  </a:lnTo>
                  <a:cubicBezTo>
                    <a:pt x="10834" y="688510"/>
                    <a:pt x="7083" y="686957"/>
                    <a:pt x="4318" y="684192"/>
                  </a:cubicBezTo>
                  <a:cubicBezTo>
                    <a:pt x="1553" y="681427"/>
                    <a:pt x="0" y="677677"/>
                    <a:pt x="0" y="673766"/>
                  </a:cubicBezTo>
                  <a:lnTo>
                    <a:pt x="0" y="14744"/>
                  </a:lnTo>
                  <a:cubicBezTo>
                    <a:pt x="0" y="10834"/>
                    <a:pt x="1553" y="7083"/>
                    <a:pt x="4318" y="4318"/>
                  </a:cubicBezTo>
                  <a:cubicBezTo>
                    <a:pt x="7083" y="1553"/>
                    <a:pt x="10834" y="0"/>
                    <a:pt x="14744" y="0"/>
                  </a:cubicBezTo>
                  <a:close/>
                </a:path>
              </a:pathLst>
            </a:custGeom>
            <a:solidFill>
              <a:srgbClr val="A2AB91"/>
            </a:solidFill>
          </p:spPr>
        </p:sp>
        <p:sp>
          <p:nvSpPr>
            <p:cNvPr name="TextBox 5" id="5"/>
            <p:cNvSpPr txBox="true"/>
            <p:nvPr/>
          </p:nvSpPr>
          <p:spPr>
            <a:xfrm>
              <a:off x="0" y="-66675"/>
              <a:ext cx="3457369" cy="755185"/>
            </a:xfrm>
            <a:prstGeom prst="rect">
              <a:avLst/>
            </a:prstGeom>
          </p:spPr>
          <p:txBody>
            <a:bodyPr anchor="ctr" rtlCol="false" tIns="50800" lIns="50800" bIns="50800" rIns="50800"/>
            <a:lstStyle/>
            <a:p>
              <a:pPr algn="ctr">
                <a:lnSpc>
                  <a:spcPts val="5039"/>
                </a:lnSpc>
              </a:pPr>
              <a:r>
                <a:rPr lang="en-US" sz="3599">
                  <a:solidFill>
                    <a:srgbClr val="FFFFFF"/>
                  </a:solidFill>
                  <a:latin typeface="Hammersmith One"/>
                </a:rPr>
                <a:t>13) The jQuery used to find all next sibling elements after the current element is -</a:t>
              </a:r>
            </a:p>
          </p:txBody>
        </p:sp>
      </p:grpSp>
      <p:sp>
        <p:nvSpPr>
          <p:cNvPr name="Freeform 6" id="6"/>
          <p:cNvSpPr/>
          <p:nvPr/>
        </p:nvSpPr>
        <p:spPr>
          <a:xfrm flipH="false" flipV="false" rot="6145841">
            <a:off x="15627483" y="380486"/>
            <a:ext cx="1423225" cy="1296429"/>
          </a:xfrm>
          <a:custGeom>
            <a:avLst/>
            <a:gdLst/>
            <a:ahLst/>
            <a:cxnLst/>
            <a:rect r="r" b="b" t="t" l="l"/>
            <a:pathLst>
              <a:path h="1296429" w="1423225">
                <a:moveTo>
                  <a:pt x="0" y="0"/>
                </a:moveTo>
                <a:lnTo>
                  <a:pt x="1423225" y="0"/>
                </a:lnTo>
                <a:lnTo>
                  <a:pt x="1423225"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4274272">
            <a:off x="1397134" y="3708245"/>
            <a:ext cx="1423225" cy="1296429"/>
          </a:xfrm>
          <a:custGeom>
            <a:avLst/>
            <a:gdLst/>
            <a:ahLst/>
            <a:cxnLst/>
            <a:rect r="r" b="b" t="t" l="l"/>
            <a:pathLst>
              <a:path h="1296429" w="1423225">
                <a:moveTo>
                  <a:pt x="0" y="0"/>
                </a:moveTo>
                <a:lnTo>
                  <a:pt x="1423225" y="0"/>
                </a:lnTo>
                <a:lnTo>
                  <a:pt x="1423225" y="1296429"/>
                </a:lnTo>
                <a:lnTo>
                  <a:pt x="0" y="1296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42668" y="4710140"/>
            <a:ext cx="7501332" cy="1854875"/>
          </a:xfrm>
          <a:custGeom>
            <a:avLst/>
            <a:gdLst/>
            <a:ahLst/>
            <a:cxnLst/>
            <a:rect r="r" b="b" t="t" l="l"/>
            <a:pathLst>
              <a:path h="1854875" w="7501332">
                <a:moveTo>
                  <a:pt x="0" y="0"/>
                </a:moveTo>
                <a:lnTo>
                  <a:pt x="7501332" y="0"/>
                </a:lnTo>
                <a:lnTo>
                  <a:pt x="7501332" y="1854875"/>
                </a:lnTo>
                <a:lnTo>
                  <a:pt x="0" y="18548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667390" y="5210175"/>
            <a:ext cx="5451887" cy="714206"/>
          </a:xfrm>
          <a:prstGeom prst="rect">
            <a:avLst/>
          </a:prstGeom>
        </p:spPr>
        <p:txBody>
          <a:bodyPr anchor="t" rtlCol="false" tIns="0" lIns="0" bIns="0" rIns="0">
            <a:spAutoFit/>
          </a:bodyPr>
          <a:lstStyle/>
          <a:p>
            <a:pPr algn="ctr">
              <a:lnSpc>
                <a:spcPts val="5544"/>
              </a:lnSpc>
              <a:spcBef>
                <a:spcPct val="0"/>
              </a:spcBef>
            </a:pPr>
            <a:r>
              <a:rPr lang="en-US" sz="5182">
                <a:solidFill>
                  <a:srgbClr val="323232"/>
                </a:solidFill>
                <a:latin typeface="Clear Sans"/>
              </a:rPr>
              <a:t>a) find() method</a:t>
            </a:r>
          </a:p>
        </p:txBody>
      </p:sp>
      <p:sp>
        <p:nvSpPr>
          <p:cNvPr name="Freeform 10" id="10"/>
          <p:cNvSpPr/>
          <p:nvPr/>
        </p:nvSpPr>
        <p:spPr>
          <a:xfrm flipH="false" flipV="false" rot="0">
            <a:off x="9757968" y="7459618"/>
            <a:ext cx="7501332" cy="1854875"/>
          </a:xfrm>
          <a:custGeom>
            <a:avLst/>
            <a:gdLst/>
            <a:ahLst/>
            <a:cxnLst/>
            <a:rect r="r" b="b" t="t" l="l"/>
            <a:pathLst>
              <a:path h="1854875" w="7501332">
                <a:moveTo>
                  <a:pt x="0" y="0"/>
                </a:moveTo>
                <a:lnTo>
                  <a:pt x="7501332" y="0"/>
                </a:lnTo>
                <a:lnTo>
                  <a:pt x="7501332" y="1854875"/>
                </a:lnTo>
                <a:lnTo>
                  <a:pt x="0" y="18548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549804" y="7715628"/>
            <a:ext cx="5451887" cy="1409531"/>
          </a:xfrm>
          <a:prstGeom prst="rect">
            <a:avLst/>
          </a:prstGeom>
        </p:spPr>
        <p:txBody>
          <a:bodyPr anchor="t" rtlCol="false" tIns="0" lIns="0" bIns="0" rIns="0">
            <a:spAutoFit/>
          </a:bodyPr>
          <a:lstStyle/>
          <a:p>
            <a:pPr algn="ctr">
              <a:lnSpc>
                <a:spcPts val="5544"/>
              </a:lnSpc>
              <a:spcBef>
                <a:spcPct val="0"/>
              </a:spcBef>
            </a:pPr>
            <a:r>
              <a:rPr lang="en-US" sz="5182">
                <a:solidFill>
                  <a:srgbClr val="323232"/>
                </a:solidFill>
                <a:latin typeface="Clear Sans"/>
              </a:rPr>
              <a:t>d) None of the above</a:t>
            </a:r>
          </a:p>
        </p:txBody>
      </p:sp>
      <p:sp>
        <p:nvSpPr>
          <p:cNvPr name="Freeform 12" id="12"/>
          <p:cNvSpPr/>
          <p:nvPr/>
        </p:nvSpPr>
        <p:spPr>
          <a:xfrm flipH="false" flipV="false" rot="0">
            <a:off x="1642668" y="7459618"/>
            <a:ext cx="7501332" cy="1854875"/>
          </a:xfrm>
          <a:custGeom>
            <a:avLst/>
            <a:gdLst/>
            <a:ahLst/>
            <a:cxnLst/>
            <a:rect r="r" b="b" t="t" l="l"/>
            <a:pathLst>
              <a:path h="1854875" w="7501332">
                <a:moveTo>
                  <a:pt x="0" y="0"/>
                </a:moveTo>
                <a:lnTo>
                  <a:pt x="7501332" y="0"/>
                </a:lnTo>
                <a:lnTo>
                  <a:pt x="7501332" y="1854875"/>
                </a:lnTo>
                <a:lnTo>
                  <a:pt x="0" y="18548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2667390" y="7526293"/>
            <a:ext cx="5451887" cy="1409531"/>
          </a:xfrm>
          <a:prstGeom prst="rect">
            <a:avLst/>
          </a:prstGeom>
        </p:spPr>
        <p:txBody>
          <a:bodyPr anchor="t" rtlCol="false" tIns="0" lIns="0" bIns="0" rIns="0">
            <a:spAutoFit/>
          </a:bodyPr>
          <a:lstStyle/>
          <a:p>
            <a:pPr algn="ctr">
              <a:lnSpc>
                <a:spcPts val="5544"/>
              </a:lnSpc>
              <a:spcBef>
                <a:spcPct val="0"/>
              </a:spcBef>
            </a:pPr>
            <a:r>
              <a:rPr lang="en-US" sz="5182">
                <a:solidFill>
                  <a:srgbClr val="323232"/>
                </a:solidFill>
                <a:latin typeface="Clear Sans"/>
              </a:rPr>
              <a:t>c) siblings() method</a:t>
            </a:r>
          </a:p>
        </p:txBody>
      </p:sp>
      <p:sp>
        <p:nvSpPr>
          <p:cNvPr name="Freeform 14" id="14"/>
          <p:cNvSpPr/>
          <p:nvPr/>
        </p:nvSpPr>
        <p:spPr>
          <a:xfrm flipH="false" flipV="false" rot="0">
            <a:off x="9311035" y="4710140"/>
            <a:ext cx="7501332" cy="1854875"/>
          </a:xfrm>
          <a:custGeom>
            <a:avLst/>
            <a:gdLst/>
            <a:ahLst/>
            <a:cxnLst/>
            <a:rect r="r" b="b" t="t" l="l"/>
            <a:pathLst>
              <a:path h="1854875" w="7501332">
                <a:moveTo>
                  <a:pt x="0" y="0"/>
                </a:moveTo>
                <a:lnTo>
                  <a:pt x="7501331" y="0"/>
                </a:lnTo>
                <a:lnTo>
                  <a:pt x="7501331" y="1854875"/>
                </a:lnTo>
                <a:lnTo>
                  <a:pt x="0" y="18548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10101009" y="4905291"/>
            <a:ext cx="5451887" cy="2104856"/>
          </a:xfrm>
          <a:prstGeom prst="rect">
            <a:avLst/>
          </a:prstGeom>
        </p:spPr>
        <p:txBody>
          <a:bodyPr anchor="t" rtlCol="false" tIns="0" lIns="0" bIns="0" rIns="0">
            <a:spAutoFit/>
          </a:bodyPr>
          <a:lstStyle/>
          <a:p>
            <a:pPr algn="ctr">
              <a:lnSpc>
                <a:spcPts val="5544"/>
              </a:lnSpc>
            </a:pPr>
            <a:r>
              <a:rPr lang="en-US" sz="5182">
                <a:solidFill>
                  <a:srgbClr val="323232"/>
                </a:solidFill>
                <a:latin typeface="Clear Sans"/>
              </a:rPr>
              <a:t>b) nextAll() method</a:t>
            </a:r>
          </a:p>
          <a:p>
            <a:pPr algn="ctr">
              <a:lnSpc>
                <a:spcPts val="5544"/>
              </a:lnSpc>
              <a:spcBef>
                <a:spcPct val="0"/>
              </a:spcBef>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AutoShape 3" id="3"/>
          <p:cNvSpPr/>
          <p:nvPr/>
        </p:nvSpPr>
        <p:spPr>
          <a:xfrm flipV="true">
            <a:off x="-2301195" y="6639318"/>
            <a:ext cx="22890391" cy="0"/>
          </a:xfrm>
          <a:prstGeom prst="line">
            <a:avLst/>
          </a:prstGeom>
          <a:ln cap="flat" w="19050">
            <a:solidFill>
              <a:srgbClr val="F1E9E3"/>
            </a:solidFill>
            <a:prstDash val="solid"/>
            <a:headEnd type="none" len="sm" w="sm"/>
            <a:tailEnd type="none" len="sm" w="sm"/>
          </a:ln>
        </p:spPr>
      </p:sp>
      <p:sp>
        <p:nvSpPr>
          <p:cNvPr name="Freeform 4" id="4"/>
          <p:cNvSpPr/>
          <p:nvPr/>
        </p:nvSpPr>
        <p:spPr>
          <a:xfrm flipH="false" flipV="false" rot="0">
            <a:off x="0" y="567503"/>
            <a:ext cx="3757902" cy="922394"/>
          </a:xfrm>
          <a:custGeom>
            <a:avLst/>
            <a:gdLst/>
            <a:ahLst/>
            <a:cxnLst/>
            <a:rect r="r" b="b" t="t" l="l"/>
            <a:pathLst>
              <a:path h="922394" w="3757902">
                <a:moveTo>
                  <a:pt x="0" y="0"/>
                </a:moveTo>
                <a:lnTo>
                  <a:pt x="3757902" y="0"/>
                </a:lnTo>
                <a:lnTo>
                  <a:pt x="3757902" y="922394"/>
                </a:lnTo>
                <a:lnTo>
                  <a:pt x="0" y="9223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961949" y="1975380"/>
            <a:ext cx="1297351" cy="1474263"/>
          </a:xfrm>
          <a:custGeom>
            <a:avLst/>
            <a:gdLst/>
            <a:ahLst/>
            <a:cxnLst/>
            <a:rect r="r" b="b" t="t" l="l"/>
            <a:pathLst>
              <a:path h="1474263" w="1297351">
                <a:moveTo>
                  <a:pt x="0" y="0"/>
                </a:moveTo>
                <a:lnTo>
                  <a:pt x="1297351" y="0"/>
                </a:lnTo>
                <a:lnTo>
                  <a:pt x="1297351" y="1474263"/>
                </a:lnTo>
                <a:lnTo>
                  <a:pt x="0" y="14742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640388" y="2686617"/>
            <a:ext cx="14744834" cy="6716551"/>
            <a:chOff x="0" y="0"/>
            <a:chExt cx="3883413" cy="1768968"/>
          </a:xfrm>
        </p:grpSpPr>
        <p:sp>
          <p:nvSpPr>
            <p:cNvPr name="Freeform 7" id="7"/>
            <p:cNvSpPr/>
            <p:nvPr/>
          </p:nvSpPr>
          <p:spPr>
            <a:xfrm flipH="false" flipV="false" rot="0">
              <a:off x="0" y="0"/>
              <a:ext cx="3883413" cy="1768968"/>
            </a:xfrm>
            <a:custGeom>
              <a:avLst/>
              <a:gdLst/>
              <a:ahLst/>
              <a:cxnLst/>
              <a:rect r="r" b="b" t="t" l="l"/>
              <a:pathLst>
                <a:path h="1768968" w="3883413">
                  <a:moveTo>
                    <a:pt x="13126" y="0"/>
                  </a:moveTo>
                  <a:lnTo>
                    <a:pt x="3870287" y="0"/>
                  </a:lnTo>
                  <a:cubicBezTo>
                    <a:pt x="3873768" y="0"/>
                    <a:pt x="3877107" y="1383"/>
                    <a:pt x="3879568" y="3845"/>
                  </a:cubicBezTo>
                  <a:cubicBezTo>
                    <a:pt x="3882030" y="6306"/>
                    <a:pt x="3883413" y="9645"/>
                    <a:pt x="3883413" y="13126"/>
                  </a:cubicBezTo>
                  <a:lnTo>
                    <a:pt x="3883413" y="1755842"/>
                  </a:lnTo>
                  <a:cubicBezTo>
                    <a:pt x="3883413" y="1759323"/>
                    <a:pt x="3882030" y="1762662"/>
                    <a:pt x="3879568" y="1765123"/>
                  </a:cubicBezTo>
                  <a:cubicBezTo>
                    <a:pt x="3877107" y="1767585"/>
                    <a:pt x="3873768" y="1768968"/>
                    <a:pt x="3870287" y="1768968"/>
                  </a:cubicBezTo>
                  <a:lnTo>
                    <a:pt x="13126" y="1768968"/>
                  </a:lnTo>
                  <a:cubicBezTo>
                    <a:pt x="5877" y="1768968"/>
                    <a:pt x="0" y="1763091"/>
                    <a:pt x="0" y="1755842"/>
                  </a:cubicBezTo>
                  <a:lnTo>
                    <a:pt x="0" y="13126"/>
                  </a:lnTo>
                  <a:cubicBezTo>
                    <a:pt x="0" y="9645"/>
                    <a:pt x="1383" y="6306"/>
                    <a:pt x="3845" y="3845"/>
                  </a:cubicBezTo>
                  <a:cubicBezTo>
                    <a:pt x="6306" y="1383"/>
                    <a:pt x="9645" y="0"/>
                    <a:pt x="13126" y="0"/>
                  </a:cubicBezTo>
                  <a:close/>
                </a:path>
              </a:pathLst>
            </a:custGeom>
            <a:solidFill>
              <a:srgbClr val="C5CDB7"/>
            </a:solidFill>
          </p:spPr>
        </p:sp>
        <p:sp>
          <p:nvSpPr>
            <p:cNvPr name="TextBox 8" id="8"/>
            <p:cNvSpPr txBox="true"/>
            <p:nvPr/>
          </p:nvSpPr>
          <p:spPr>
            <a:xfrm>
              <a:off x="0" y="-38100"/>
              <a:ext cx="3883413" cy="1807068"/>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390073" y="3506793"/>
            <a:ext cx="13507854" cy="5330534"/>
          </a:xfrm>
          <a:prstGeom prst="rect">
            <a:avLst/>
          </a:prstGeom>
        </p:spPr>
        <p:txBody>
          <a:bodyPr anchor="t" rtlCol="false" tIns="0" lIns="0" bIns="0" rIns="0">
            <a:spAutoFit/>
          </a:bodyPr>
          <a:lstStyle/>
          <a:p>
            <a:pPr algn="ctr">
              <a:lnSpc>
                <a:spcPts val="4713"/>
              </a:lnSpc>
            </a:pPr>
            <a:r>
              <a:rPr lang="en-US" sz="4405">
                <a:solidFill>
                  <a:srgbClr val="FFFFFF"/>
                </a:solidFill>
                <a:latin typeface="Clear Sans"/>
              </a:rPr>
              <a:t>Answer: (b) nextAll() method</a:t>
            </a:r>
          </a:p>
          <a:p>
            <a:pPr algn="ctr">
              <a:lnSpc>
                <a:spcPts val="4713"/>
              </a:lnSpc>
            </a:pPr>
          </a:p>
          <a:p>
            <a:pPr algn="ctr">
              <a:lnSpc>
                <a:spcPts val="4713"/>
              </a:lnSpc>
            </a:pPr>
            <a:r>
              <a:rPr lang="en-US" sz="4405">
                <a:solidFill>
                  <a:srgbClr val="FFFFFF"/>
                </a:solidFill>
                <a:latin typeface="Clear Sans"/>
              </a:rPr>
              <a:t>Explanation: The nextAll() method is used to return all next siblings of the specified selector. This method traverses forwards along with the next siblings of DOM elements. Whereas the siblings() method returns all next and previous siblings of the specified selector.</a:t>
            </a:r>
          </a:p>
          <a:p>
            <a:pPr algn="ctr">
              <a:lnSpc>
                <a:spcPts val="4713"/>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grpSp>
        <p:nvGrpSpPr>
          <p:cNvPr name="Group 3" id="3"/>
          <p:cNvGrpSpPr/>
          <p:nvPr/>
        </p:nvGrpSpPr>
        <p:grpSpPr>
          <a:xfrm rot="0">
            <a:off x="1637433" y="3884547"/>
            <a:ext cx="1689684" cy="168968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808970"/>
            </a:solidFill>
          </p:spPr>
        </p:sp>
        <p:sp>
          <p:nvSpPr>
            <p:cNvPr name="TextBox 5" id="5"/>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a</a:t>
              </a:r>
            </a:p>
          </p:txBody>
        </p:sp>
      </p:grpSp>
      <p:grpSp>
        <p:nvGrpSpPr>
          <p:cNvPr name="Group 6" id="6"/>
          <p:cNvGrpSpPr/>
          <p:nvPr/>
        </p:nvGrpSpPr>
        <p:grpSpPr>
          <a:xfrm rot="0">
            <a:off x="1637433" y="6183018"/>
            <a:ext cx="1689684" cy="168968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A2AB91"/>
            </a:solidFill>
          </p:spPr>
        </p:sp>
        <p:sp>
          <p:nvSpPr>
            <p:cNvPr name="TextBox 8" id="8"/>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b</a:t>
              </a:r>
            </a:p>
          </p:txBody>
        </p:sp>
      </p:grpSp>
      <p:sp>
        <p:nvSpPr>
          <p:cNvPr name="TextBox 9" id="9"/>
          <p:cNvSpPr txBox="true"/>
          <p:nvPr/>
        </p:nvSpPr>
        <p:spPr>
          <a:xfrm rot="0">
            <a:off x="3993788" y="4027918"/>
            <a:ext cx="4650823" cy="1269591"/>
          </a:xfrm>
          <a:prstGeom prst="rect">
            <a:avLst/>
          </a:prstGeom>
        </p:spPr>
        <p:txBody>
          <a:bodyPr anchor="t" rtlCol="false" tIns="0" lIns="0" bIns="0" rIns="0">
            <a:spAutoFit/>
          </a:bodyPr>
          <a:lstStyle/>
          <a:p>
            <a:pPr>
              <a:lnSpc>
                <a:spcPts val="5230"/>
              </a:lnSpc>
            </a:pPr>
            <a:r>
              <a:rPr lang="en-US" sz="3189">
                <a:solidFill>
                  <a:srgbClr val="000000"/>
                </a:solidFill>
                <a:latin typeface="Clear Sans"/>
              </a:rPr>
              <a:t>determine if the number is odd or even</a:t>
            </a:r>
          </a:p>
        </p:txBody>
      </p:sp>
      <p:sp>
        <p:nvSpPr>
          <p:cNvPr name="TextBox 10" id="10"/>
          <p:cNvSpPr txBox="true"/>
          <p:nvPr/>
        </p:nvSpPr>
        <p:spPr>
          <a:xfrm rot="0">
            <a:off x="3993788" y="6049668"/>
            <a:ext cx="4700224" cy="1926768"/>
          </a:xfrm>
          <a:prstGeom prst="rect">
            <a:avLst/>
          </a:prstGeom>
        </p:spPr>
        <p:txBody>
          <a:bodyPr anchor="t" rtlCol="false" tIns="0" lIns="0" bIns="0" rIns="0">
            <a:spAutoFit/>
          </a:bodyPr>
          <a:lstStyle/>
          <a:p>
            <a:pPr>
              <a:lnSpc>
                <a:spcPts val="5231"/>
              </a:lnSpc>
            </a:pPr>
            <a:r>
              <a:rPr lang="en-US" sz="3189">
                <a:solidFill>
                  <a:srgbClr val="000000"/>
                </a:solidFill>
                <a:latin typeface="Clear Sans"/>
              </a:rPr>
              <a:t>determine if the index position of an element is odd or even</a:t>
            </a:r>
          </a:p>
        </p:txBody>
      </p:sp>
      <p:grpSp>
        <p:nvGrpSpPr>
          <p:cNvPr name="Group 11" id="11"/>
          <p:cNvGrpSpPr/>
          <p:nvPr/>
        </p:nvGrpSpPr>
        <p:grpSpPr>
          <a:xfrm rot="0">
            <a:off x="9722986" y="3884547"/>
            <a:ext cx="1689684" cy="168968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A2AB91"/>
            </a:solidFill>
          </p:spPr>
        </p:sp>
        <p:sp>
          <p:nvSpPr>
            <p:cNvPr name="TextBox 13" id="13"/>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c</a:t>
              </a:r>
            </a:p>
          </p:txBody>
        </p:sp>
      </p:grpSp>
      <p:grpSp>
        <p:nvGrpSpPr>
          <p:cNvPr name="Group 14" id="14"/>
          <p:cNvGrpSpPr/>
          <p:nvPr/>
        </p:nvGrpSpPr>
        <p:grpSpPr>
          <a:xfrm rot="0">
            <a:off x="9722986" y="6183018"/>
            <a:ext cx="1689684" cy="168968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808970"/>
            </a:solidFill>
          </p:spPr>
        </p:sp>
        <p:sp>
          <p:nvSpPr>
            <p:cNvPr name="TextBox 16" id="16"/>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d</a:t>
              </a:r>
            </a:p>
          </p:txBody>
        </p:sp>
      </p:grpSp>
      <p:sp>
        <p:nvSpPr>
          <p:cNvPr name="TextBox 17" id="17"/>
          <p:cNvSpPr txBox="true"/>
          <p:nvPr/>
        </p:nvSpPr>
        <p:spPr>
          <a:xfrm rot="0">
            <a:off x="12031795" y="4299012"/>
            <a:ext cx="5792975" cy="612214"/>
          </a:xfrm>
          <a:prstGeom prst="rect">
            <a:avLst/>
          </a:prstGeom>
        </p:spPr>
        <p:txBody>
          <a:bodyPr anchor="t" rtlCol="false" tIns="0" lIns="0" bIns="0" rIns="0">
            <a:spAutoFit/>
          </a:bodyPr>
          <a:lstStyle/>
          <a:p>
            <a:pPr>
              <a:lnSpc>
                <a:spcPts val="5234"/>
              </a:lnSpc>
            </a:pPr>
            <a:r>
              <a:rPr lang="en-US" sz="3191">
                <a:solidFill>
                  <a:srgbClr val="000000"/>
                </a:solidFill>
                <a:latin typeface="Clear Sans"/>
              </a:rPr>
              <a:t>both (a) &amp; (b)</a:t>
            </a:r>
          </a:p>
        </p:txBody>
      </p:sp>
      <p:sp>
        <p:nvSpPr>
          <p:cNvPr name="TextBox 18" id="18"/>
          <p:cNvSpPr txBox="true"/>
          <p:nvPr/>
        </p:nvSpPr>
        <p:spPr>
          <a:xfrm rot="0">
            <a:off x="12031795" y="6622322"/>
            <a:ext cx="4370216" cy="1269417"/>
          </a:xfrm>
          <a:prstGeom prst="rect">
            <a:avLst/>
          </a:prstGeom>
        </p:spPr>
        <p:txBody>
          <a:bodyPr anchor="t" rtlCol="false" tIns="0" lIns="0" bIns="0" rIns="0">
            <a:spAutoFit/>
          </a:bodyPr>
          <a:lstStyle/>
          <a:p>
            <a:pPr>
              <a:lnSpc>
                <a:spcPts val="5235"/>
              </a:lnSpc>
            </a:pPr>
            <a:r>
              <a:rPr lang="en-US" sz="3192">
                <a:solidFill>
                  <a:srgbClr val="000000"/>
                </a:solidFill>
                <a:latin typeface="Clear Sans"/>
              </a:rPr>
              <a:t>None</a:t>
            </a:r>
            <a:r>
              <a:rPr lang="en-US" sz="3192">
                <a:solidFill>
                  <a:srgbClr val="000000"/>
                </a:solidFill>
                <a:latin typeface="Clear Sans"/>
              </a:rPr>
              <a:t> of the above</a:t>
            </a:r>
          </a:p>
          <a:p>
            <a:pPr>
              <a:lnSpc>
                <a:spcPts val="5235"/>
              </a:lnSpc>
            </a:pPr>
          </a:p>
        </p:txBody>
      </p:sp>
      <p:sp>
        <p:nvSpPr>
          <p:cNvPr name="Freeform 19" id="19"/>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3"/>
            <a:stretch>
              <a:fillRect l="0" t="0" r="0" b="0"/>
            </a:stretch>
          </a:blipFill>
        </p:spPr>
      </p:sp>
      <p:sp>
        <p:nvSpPr>
          <p:cNvPr name="Freeform 20" id="20"/>
          <p:cNvSpPr/>
          <p:nvPr/>
        </p:nvSpPr>
        <p:spPr>
          <a:xfrm flipH="false" flipV="false" rot="0">
            <a:off x="15829945" y="-1459253"/>
            <a:ext cx="3189508" cy="3384093"/>
          </a:xfrm>
          <a:custGeom>
            <a:avLst/>
            <a:gdLst/>
            <a:ahLst/>
            <a:cxnLst/>
            <a:rect r="r" b="b" t="t" l="l"/>
            <a:pathLst>
              <a:path h="3384093" w="3189508">
                <a:moveTo>
                  <a:pt x="0" y="0"/>
                </a:moveTo>
                <a:lnTo>
                  <a:pt x="3189508" y="0"/>
                </a:lnTo>
                <a:lnTo>
                  <a:pt x="3189508" y="3384093"/>
                </a:lnTo>
                <a:lnTo>
                  <a:pt x="0" y="33840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552075" y="8268016"/>
            <a:ext cx="3189508" cy="3384093"/>
          </a:xfrm>
          <a:custGeom>
            <a:avLst/>
            <a:gdLst/>
            <a:ahLst/>
            <a:cxnLst/>
            <a:rect r="r" b="b" t="t" l="l"/>
            <a:pathLst>
              <a:path h="3384093" w="3189508">
                <a:moveTo>
                  <a:pt x="0" y="0"/>
                </a:moveTo>
                <a:lnTo>
                  <a:pt x="3189508" y="0"/>
                </a:lnTo>
                <a:lnTo>
                  <a:pt x="3189508" y="3384093"/>
                </a:lnTo>
                <a:lnTo>
                  <a:pt x="0" y="33840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2" id="22"/>
          <p:cNvGrpSpPr/>
          <p:nvPr/>
        </p:nvGrpSpPr>
        <p:grpSpPr>
          <a:xfrm rot="0">
            <a:off x="2482275" y="1490678"/>
            <a:ext cx="13305369" cy="1622344"/>
            <a:chOff x="0" y="0"/>
            <a:chExt cx="3504295" cy="427284"/>
          </a:xfrm>
        </p:grpSpPr>
        <p:sp>
          <p:nvSpPr>
            <p:cNvPr name="Freeform 23" id="23"/>
            <p:cNvSpPr/>
            <p:nvPr/>
          </p:nvSpPr>
          <p:spPr>
            <a:xfrm flipH="false" flipV="false" rot="0">
              <a:off x="0" y="0"/>
              <a:ext cx="3504295" cy="427284"/>
            </a:xfrm>
            <a:custGeom>
              <a:avLst/>
              <a:gdLst/>
              <a:ahLst/>
              <a:cxnLst/>
              <a:rect r="r" b="b" t="t" l="l"/>
              <a:pathLst>
                <a:path h="427284" w="3504295">
                  <a:moveTo>
                    <a:pt x="14547" y="0"/>
                  </a:moveTo>
                  <a:lnTo>
                    <a:pt x="3489748" y="0"/>
                  </a:lnTo>
                  <a:cubicBezTo>
                    <a:pt x="3497782" y="0"/>
                    <a:pt x="3504295" y="6513"/>
                    <a:pt x="3504295" y="14547"/>
                  </a:cubicBezTo>
                  <a:lnTo>
                    <a:pt x="3504295" y="412737"/>
                  </a:lnTo>
                  <a:cubicBezTo>
                    <a:pt x="3504295" y="420771"/>
                    <a:pt x="3497782" y="427284"/>
                    <a:pt x="3489748" y="427284"/>
                  </a:cubicBezTo>
                  <a:lnTo>
                    <a:pt x="14547" y="427284"/>
                  </a:lnTo>
                  <a:cubicBezTo>
                    <a:pt x="6513" y="427284"/>
                    <a:pt x="0" y="420771"/>
                    <a:pt x="0" y="412737"/>
                  </a:cubicBezTo>
                  <a:lnTo>
                    <a:pt x="0" y="14547"/>
                  </a:lnTo>
                  <a:cubicBezTo>
                    <a:pt x="0" y="6513"/>
                    <a:pt x="6513" y="0"/>
                    <a:pt x="14547" y="0"/>
                  </a:cubicBezTo>
                  <a:close/>
                </a:path>
              </a:pathLst>
            </a:custGeom>
            <a:solidFill>
              <a:srgbClr val="A2AB91"/>
            </a:solidFill>
          </p:spPr>
        </p:sp>
        <p:sp>
          <p:nvSpPr>
            <p:cNvPr name="TextBox 24" id="24"/>
            <p:cNvSpPr txBox="true"/>
            <p:nvPr/>
          </p:nvSpPr>
          <p:spPr>
            <a:xfrm>
              <a:off x="0" y="-85725"/>
              <a:ext cx="3504295" cy="513009"/>
            </a:xfrm>
            <a:prstGeom prst="rect">
              <a:avLst/>
            </a:prstGeom>
          </p:spPr>
          <p:txBody>
            <a:bodyPr anchor="ctr" rtlCol="false" tIns="50800" lIns="50800" bIns="50800" rIns="50800"/>
            <a:lstStyle/>
            <a:p>
              <a:pPr algn="ctr">
                <a:lnSpc>
                  <a:spcPts val="5879"/>
                </a:lnSpc>
              </a:pPr>
              <a:r>
                <a:rPr lang="en-US" sz="4199">
                  <a:solidFill>
                    <a:srgbClr val="FFFFFF"/>
                  </a:solidFill>
                  <a:latin typeface="Hammersmith One"/>
                </a:rPr>
                <a:t>14)The :even and :odd filters in jQuery are used to -</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grpSp>
        <p:nvGrpSpPr>
          <p:cNvPr name="Group 3" id="3"/>
          <p:cNvGrpSpPr/>
          <p:nvPr/>
        </p:nvGrpSpPr>
        <p:grpSpPr>
          <a:xfrm rot="0">
            <a:off x="2500356" y="3578131"/>
            <a:ext cx="13287288" cy="1565369"/>
            <a:chOff x="0" y="0"/>
            <a:chExt cx="3499533" cy="412278"/>
          </a:xfrm>
        </p:grpSpPr>
        <p:sp>
          <p:nvSpPr>
            <p:cNvPr name="Freeform 4" id="4"/>
            <p:cNvSpPr/>
            <p:nvPr/>
          </p:nvSpPr>
          <p:spPr>
            <a:xfrm flipH="false" flipV="false" rot="0">
              <a:off x="0" y="0"/>
              <a:ext cx="3499533" cy="412278"/>
            </a:xfrm>
            <a:custGeom>
              <a:avLst/>
              <a:gdLst/>
              <a:ahLst/>
              <a:cxnLst/>
              <a:rect r="r" b="b" t="t" l="l"/>
              <a:pathLst>
                <a:path h="412278" w="3499533">
                  <a:moveTo>
                    <a:pt x="14566" y="0"/>
                  </a:moveTo>
                  <a:lnTo>
                    <a:pt x="3484966" y="0"/>
                  </a:lnTo>
                  <a:cubicBezTo>
                    <a:pt x="3488829" y="0"/>
                    <a:pt x="3492534" y="1535"/>
                    <a:pt x="3495266" y="4266"/>
                  </a:cubicBezTo>
                  <a:cubicBezTo>
                    <a:pt x="3497998" y="6998"/>
                    <a:pt x="3499533" y="10703"/>
                    <a:pt x="3499533" y="14566"/>
                  </a:cubicBezTo>
                  <a:lnTo>
                    <a:pt x="3499533" y="397712"/>
                  </a:lnTo>
                  <a:cubicBezTo>
                    <a:pt x="3499533" y="401575"/>
                    <a:pt x="3497998" y="405280"/>
                    <a:pt x="3495266" y="408012"/>
                  </a:cubicBezTo>
                  <a:cubicBezTo>
                    <a:pt x="3492534" y="410744"/>
                    <a:pt x="3488829" y="412278"/>
                    <a:pt x="3484966" y="412278"/>
                  </a:cubicBezTo>
                  <a:lnTo>
                    <a:pt x="14566" y="412278"/>
                  </a:lnTo>
                  <a:cubicBezTo>
                    <a:pt x="10703" y="412278"/>
                    <a:pt x="6998" y="410744"/>
                    <a:pt x="4266" y="408012"/>
                  </a:cubicBezTo>
                  <a:cubicBezTo>
                    <a:pt x="1535" y="405280"/>
                    <a:pt x="0" y="401575"/>
                    <a:pt x="0" y="397712"/>
                  </a:cubicBezTo>
                  <a:lnTo>
                    <a:pt x="0" y="14566"/>
                  </a:lnTo>
                  <a:cubicBezTo>
                    <a:pt x="0" y="10703"/>
                    <a:pt x="1535" y="6998"/>
                    <a:pt x="4266" y="4266"/>
                  </a:cubicBezTo>
                  <a:cubicBezTo>
                    <a:pt x="6998" y="1535"/>
                    <a:pt x="10703" y="0"/>
                    <a:pt x="14566" y="0"/>
                  </a:cubicBezTo>
                  <a:close/>
                </a:path>
              </a:pathLst>
            </a:custGeom>
            <a:solidFill>
              <a:srgbClr val="A2AB91"/>
            </a:solidFill>
          </p:spPr>
        </p:sp>
        <p:sp>
          <p:nvSpPr>
            <p:cNvPr name="TextBox 5" id="5"/>
            <p:cNvSpPr txBox="true"/>
            <p:nvPr/>
          </p:nvSpPr>
          <p:spPr>
            <a:xfrm>
              <a:off x="0" y="-66675"/>
              <a:ext cx="3499533" cy="478953"/>
            </a:xfrm>
            <a:prstGeom prst="rect">
              <a:avLst/>
            </a:prstGeom>
          </p:spPr>
          <p:txBody>
            <a:bodyPr anchor="ctr" rtlCol="false" tIns="50800" lIns="50800" bIns="50800" rIns="50800"/>
            <a:lstStyle/>
            <a:p>
              <a:pPr algn="ctr">
                <a:lnSpc>
                  <a:spcPts val="5179"/>
                </a:lnSpc>
              </a:pPr>
              <a:r>
                <a:rPr lang="en-US" sz="3699">
                  <a:solidFill>
                    <a:srgbClr val="FFFFFF"/>
                  </a:solidFill>
                  <a:latin typeface="Clear Sans"/>
                </a:rPr>
                <a:t>1)</a:t>
              </a:r>
              <a:r>
                <a:rPr lang="en-US" sz="3699">
                  <a:solidFill>
                    <a:srgbClr val="000000"/>
                  </a:solidFill>
                  <a:latin typeface="Clear Sans"/>
                </a:rPr>
                <a:t> </a:t>
              </a:r>
              <a:r>
                <a:rPr lang="en-US" sz="3699">
                  <a:solidFill>
                    <a:srgbClr val="FFFFFF"/>
                  </a:solidFill>
                  <a:latin typeface="Clear Sans"/>
                </a:rPr>
                <a:t>Which of the following sign is used as a shortcut for jQuery?</a:t>
              </a:r>
            </a:p>
          </p:txBody>
        </p:sp>
      </p:grpSp>
      <p:sp>
        <p:nvSpPr>
          <p:cNvPr name="Freeform 6" id="6"/>
          <p:cNvSpPr/>
          <p:nvPr/>
        </p:nvSpPr>
        <p:spPr>
          <a:xfrm flipH="false" flipV="false" rot="6145841">
            <a:off x="11979303" y="677171"/>
            <a:ext cx="1423225" cy="1296429"/>
          </a:xfrm>
          <a:custGeom>
            <a:avLst/>
            <a:gdLst/>
            <a:ahLst/>
            <a:cxnLst/>
            <a:rect r="r" b="b" t="t" l="l"/>
            <a:pathLst>
              <a:path h="1296429" w="1423225">
                <a:moveTo>
                  <a:pt x="0" y="0"/>
                </a:moveTo>
                <a:lnTo>
                  <a:pt x="1423225" y="0"/>
                </a:lnTo>
                <a:lnTo>
                  <a:pt x="1423225" y="1296429"/>
                </a:lnTo>
                <a:lnTo>
                  <a:pt x="0" y="1296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5682810" y="1353960"/>
            <a:ext cx="6922380" cy="1489075"/>
          </a:xfrm>
          <a:prstGeom prst="rect">
            <a:avLst/>
          </a:prstGeom>
        </p:spPr>
        <p:txBody>
          <a:bodyPr anchor="t" rtlCol="false" tIns="0" lIns="0" bIns="0" rIns="0">
            <a:spAutoFit/>
          </a:bodyPr>
          <a:lstStyle/>
          <a:p>
            <a:pPr algn="ctr">
              <a:lnSpc>
                <a:spcPts val="10699"/>
              </a:lnSpc>
            </a:pPr>
            <a:r>
              <a:rPr lang="en-US" sz="9999">
                <a:solidFill>
                  <a:srgbClr val="000000"/>
                </a:solidFill>
                <a:latin typeface="Bryndan Write"/>
              </a:rPr>
              <a:t>MCQS</a:t>
            </a:r>
          </a:p>
        </p:txBody>
      </p:sp>
      <p:sp>
        <p:nvSpPr>
          <p:cNvPr name="Freeform 8" id="8"/>
          <p:cNvSpPr/>
          <p:nvPr/>
        </p:nvSpPr>
        <p:spPr>
          <a:xfrm flipH="false" flipV="false" rot="-4274272">
            <a:off x="4674778" y="2047626"/>
            <a:ext cx="1423225" cy="1296429"/>
          </a:xfrm>
          <a:custGeom>
            <a:avLst/>
            <a:gdLst/>
            <a:ahLst/>
            <a:cxnLst/>
            <a:rect r="r" b="b" t="t" l="l"/>
            <a:pathLst>
              <a:path h="1296429" w="1423225">
                <a:moveTo>
                  <a:pt x="0" y="0"/>
                </a:moveTo>
                <a:lnTo>
                  <a:pt x="1423224" y="0"/>
                </a:lnTo>
                <a:lnTo>
                  <a:pt x="1423224"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2500356" y="5876925"/>
            <a:ext cx="6047633" cy="1495415"/>
          </a:xfrm>
          <a:custGeom>
            <a:avLst/>
            <a:gdLst/>
            <a:ahLst/>
            <a:cxnLst/>
            <a:rect r="r" b="b" t="t" l="l"/>
            <a:pathLst>
              <a:path h="1495415" w="6047633">
                <a:moveTo>
                  <a:pt x="0" y="0"/>
                </a:moveTo>
                <a:lnTo>
                  <a:pt x="6047633" y="0"/>
                </a:lnTo>
                <a:lnTo>
                  <a:pt x="6047633" y="1495415"/>
                </a:lnTo>
                <a:lnTo>
                  <a:pt x="0" y="14954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2500356" y="8372589"/>
            <a:ext cx="6047633" cy="1495415"/>
          </a:xfrm>
          <a:custGeom>
            <a:avLst/>
            <a:gdLst/>
            <a:ahLst/>
            <a:cxnLst/>
            <a:rect r="r" b="b" t="t" l="l"/>
            <a:pathLst>
              <a:path h="1495415" w="6047633">
                <a:moveTo>
                  <a:pt x="0" y="0"/>
                </a:moveTo>
                <a:lnTo>
                  <a:pt x="6047633" y="0"/>
                </a:lnTo>
                <a:lnTo>
                  <a:pt x="6047633" y="1495415"/>
                </a:lnTo>
                <a:lnTo>
                  <a:pt x="0" y="14954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0291462" y="5876925"/>
            <a:ext cx="6047633" cy="1495415"/>
          </a:xfrm>
          <a:custGeom>
            <a:avLst/>
            <a:gdLst/>
            <a:ahLst/>
            <a:cxnLst/>
            <a:rect r="r" b="b" t="t" l="l"/>
            <a:pathLst>
              <a:path h="1495415" w="6047633">
                <a:moveTo>
                  <a:pt x="0" y="0"/>
                </a:moveTo>
                <a:lnTo>
                  <a:pt x="6047633" y="0"/>
                </a:lnTo>
                <a:lnTo>
                  <a:pt x="6047633" y="1495415"/>
                </a:lnTo>
                <a:lnTo>
                  <a:pt x="0" y="14954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0291462" y="8372589"/>
            <a:ext cx="6047633" cy="1495415"/>
          </a:xfrm>
          <a:custGeom>
            <a:avLst/>
            <a:gdLst/>
            <a:ahLst/>
            <a:cxnLst/>
            <a:rect r="r" b="b" t="t" l="l"/>
            <a:pathLst>
              <a:path h="1495415" w="6047633">
                <a:moveTo>
                  <a:pt x="0" y="0"/>
                </a:moveTo>
                <a:lnTo>
                  <a:pt x="6047633" y="0"/>
                </a:lnTo>
                <a:lnTo>
                  <a:pt x="6047633" y="1495415"/>
                </a:lnTo>
                <a:lnTo>
                  <a:pt x="0" y="14954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2660446" y="6161614"/>
            <a:ext cx="5451887" cy="1207474"/>
          </a:xfrm>
          <a:prstGeom prst="rect">
            <a:avLst/>
          </a:prstGeom>
        </p:spPr>
        <p:txBody>
          <a:bodyPr anchor="t" rtlCol="false" tIns="0" lIns="0" bIns="0" rIns="0">
            <a:spAutoFit/>
          </a:bodyPr>
          <a:lstStyle/>
          <a:p>
            <a:pPr algn="ctr">
              <a:lnSpc>
                <a:spcPts val="4795"/>
              </a:lnSpc>
            </a:pPr>
            <a:r>
              <a:rPr lang="en-US" sz="4482">
                <a:solidFill>
                  <a:srgbClr val="323232"/>
                </a:solidFill>
                <a:latin typeface="Clear Sans"/>
              </a:rPr>
              <a:t>a) t</a:t>
            </a:r>
            <a:r>
              <a:rPr lang="en-US" sz="4482">
                <a:solidFill>
                  <a:srgbClr val="323232"/>
                </a:solidFill>
                <a:latin typeface="Clear Sans"/>
              </a:rPr>
              <a:t>he % sign</a:t>
            </a:r>
          </a:p>
          <a:p>
            <a:pPr algn="ctr">
              <a:lnSpc>
                <a:spcPts val="4795"/>
              </a:lnSpc>
              <a:spcBef>
                <a:spcPct val="0"/>
              </a:spcBef>
            </a:pPr>
          </a:p>
        </p:txBody>
      </p:sp>
      <p:sp>
        <p:nvSpPr>
          <p:cNvPr name="TextBox 14" id="14"/>
          <p:cNvSpPr txBox="true"/>
          <p:nvPr/>
        </p:nvSpPr>
        <p:spPr>
          <a:xfrm rot="0">
            <a:off x="10335757" y="8716814"/>
            <a:ext cx="5451887" cy="1207474"/>
          </a:xfrm>
          <a:prstGeom prst="rect">
            <a:avLst/>
          </a:prstGeom>
        </p:spPr>
        <p:txBody>
          <a:bodyPr anchor="t" rtlCol="false" tIns="0" lIns="0" bIns="0" rIns="0">
            <a:spAutoFit/>
          </a:bodyPr>
          <a:lstStyle/>
          <a:p>
            <a:pPr algn="ctr">
              <a:lnSpc>
                <a:spcPts val="4795"/>
              </a:lnSpc>
            </a:pPr>
            <a:r>
              <a:rPr lang="en-US" sz="4482">
                <a:solidFill>
                  <a:srgbClr val="323232"/>
                </a:solidFill>
                <a:latin typeface="Clear Sans"/>
              </a:rPr>
              <a:t>d) t</a:t>
            </a:r>
            <a:r>
              <a:rPr lang="en-US" sz="4482">
                <a:solidFill>
                  <a:srgbClr val="323232"/>
                </a:solidFill>
                <a:latin typeface="Clear Sans"/>
              </a:rPr>
              <a:t>he @ sign</a:t>
            </a:r>
          </a:p>
          <a:p>
            <a:pPr algn="ctr">
              <a:lnSpc>
                <a:spcPts val="4795"/>
              </a:lnSpc>
              <a:spcBef>
                <a:spcPct val="0"/>
              </a:spcBef>
            </a:pPr>
          </a:p>
        </p:txBody>
      </p:sp>
      <p:sp>
        <p:nvSpPr>
          <p:cNvPr name="TextBox 15" id="15"/>
          <p:cNvSpPr txBox="true"/>
          <p:nvPr/>
        </p:nvSpPr>
        <p:spPr>
          <a:xfrm rot="0">
            <a:off x="2660446" y="8531900"/>
            <a:ext cx="5451887" cy="1207474"/>
          </a:xfrm>
          <a:prstGeom prst="rect">
            <a:avLst/>
          </a:prstGeom>
        </p:spPr>
        <p:txBody>
          <a:bodyPr anchor="t" rtlCol="false" tIns="0" lIns="0" bIns="0" rIns="0">
            <a:spAutoFit/>
          </a:bodyPr>
          <a:lstStyle/>
          <a:p>
            <a:pPr algn="ctr">
              <a:lnSpc>
                <a:spcPts val="4795"/>
              </a:lnSpc>
            </a:pPr>
            <a:r>
              <a:rPr lang="en-US" sz="4482">
                <a:solidFill>
                  <a:srgbClr val="323232"/>
                </a:solidFill>
                <a:latin typeface="Clear Sans"/>
              </a:rPr>
              <a:t>c) t</a:t>
            </a:r>
            <a:r>
              <a:rPr lang="en-US" sz="4482">
                <a:solidFill>
                  <a:srgbClr val="323232"/>
                </a:solidFill>
                <a:latin typeface="Clear Sans"/>
              </a:rPr>
              <a:t>he $ sign</a:t>
            </a:r>
          </a:p>
          <a:p>
            <a:pPr algn="ctr">
              <a:lnSpc>
                <a:spcPts val="4795"/>
              </a:lnSpc>
              <a:spcBef>
                <a:spcPct val="0"/>
              </a:spcBef>
            </a:pPr>
          </a:p>
        </p:txBody>
      </p:sp>
      <p:sp>
        <p:nvSpPr>
          <p:cNvPr name="TextBox 16" id="16"/>
          <p:cNvSpPr txBox="true"/>
          <p:nvPr/>
        </p:nvSpPr>
        <p:spPr>
          <a:xfrm rot="0">
            <a:off x="10335757" y="6161614"/>
            <a:ext cx="5451887" cy="1207474"/>
          </a:xfrm>
          <a:prstGeom prst="rect">
            <a:avLst/>
          </a:prstGeom>
        </p:spPr>
        <p:txBody>
          <a:bodyPr anchor="t" rtlCol="false" tIns="0" lIns="0" bIns="0" rIns="0">
            <a:spAutoFit/>
          </a:bodyPr>
          <a:lstStyle/>
          <a:p>
            <a:pPr algn="ctr">
              <a:lnSpc>
                <a:spcPts val="4795"/>
              </a:lnSpc>
            </a:pPr>
            <a:r>
              <a:rPr lang="en-US" sz="4482">
                <a:solidFill>
                  <a:srgbClr val="323232"/>
                </a:solidFill>
                <a:latin typeface="Clear Sans"/>
              </a:rPr>
              <a:t>b) t</a:t>
            </a:r>
            <a:r>
              <a:rPr lang="en-US" sz="4482">
                <a:solidFill>
                  <a:srgbClr val="323232"/>
                </a:solidFill>
                <a:latin typeface="Clear Sans"/>
              </a:rPr>
              <a:t>he &amp; sign</a:t>
            </a:r>
          </a:p>
          <a:p>
            <a:pPr algn="ctr">
              <a:lnSpc>
                <a:spcPts val="4795"/>
              </a:lnSpc>
              <a:spcBef>
                <a:spcPct val="0"/>
              </a:spcBef>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AutoShape 3" id="3"/>
          <p:cNvSpPr/>
          <p:nvPr/>
        </p:nvSpPr>
        <p:spPr>
          <a:xfrm flipV="true">
            <a:off x="-2301195" y="6639318"/>
            <a:ext cx="22890391" cy="0"/>
          </a:xfrm>
          <a:prstGeom prst="line">
            <a:avLst/>
          </a:prstGeom>
          <a:ln cap="flat" w="19050">
            <a:solidFill>
              <a:srgbClr val="F1E9E3"/>
            </a:solidFill>
            <a:prstDash val="solid"/>
            <a:headEnd type="none" len="sm" w="sm"/>
            <a:tailEnd type="none" len="sm" w="sm"/>
          </a:ln>
        </p:spPr>
      </p:sp>
      <p:sp>
        <p:nvSpPr>
          <p:cNvPr name="Freeform 4" id="4"/>
          <p:cNvSpPr/>
          <p:nvPr/>
        </p:nvSpPr>
        <p:spPr>
          <a:xfrm flipH="false" flipV="false" rot="2225019">
            <a:off x="1139865" y="6203530"/>
            <a:ext cx="945645" cy="890626"/>
          </a:xfrm>
          <a:custGeom>
            <a:avLst/>
            <a:gdLst/>
            <a:ahLst/>
            <a:cxnLst/>
            <a:rect r="r" b="b" t="t" l="l"/>
            <a:pathLst>
              <a:path h="890626" w="945645">
                <a:moveTo>
                  <a:pt x="0" y="0"/>
                </a:moveTo>
                <a:lnTo>
                  <a:pt x="945645" y="0"/>
                </a:lnTo>
                <a:lnTo>
                  <a:pt x="945645" y="890626"/>
                </a:lnTo>
                <a:lnTo>
                  <a:pt x="0" y="8906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884723" y="1028700"/>
            <a:ext cx="2670523" cy="1542227"/>
          </a:xfrm>
          <a:custGeom>
            <a:avLst/>
            <a:gdLst/>
            <a:ahLst/>
            <a:cxnLst/>
            <a:rect r="r" b="b" t="t" l="l"/>
            <a:pathLst>
              <a:path h="1542227" w="2670523">
                <a:moveTo>
                  <a:pt x="0" y="0"/>
                </a:moveTo>
                <a:lnTo>
                  <a:pt x="2670524" y="0"/>
                </a:lnTo>
                <a:lnTo>
                  <a:pt x="2670524" y="1542227"/>
                </a:lnTo>
                <a:lnTo>
                  <a:pt x="0" y="15422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884158" y="1367290"/>
            <a:ext cx="14823415" cy="8524773"/>
          </a:xfrm>
          <a:custGeom>
            <a:avLst/>
            <a:gdLst/>
            <a:ahLst/>
            <a:cxnLst/>
            <a:rect r="r" b="b" t="t" l="l"/>
            <a:pathLst>
              <a:path h="8524773" w="14823415">
                <a:moveTo>
                  <a:pt x="0" y="0"/>
                </a:moveTo>
                <a:lnTo>
                  <a:pt x="14823414" y="0"/>
                </a:lnTo>
                <a:lnTo>
                  <a:pt x="14823414" y="8524773"/>
                </a:lnTo>
                <a:lnTo>
                  <a:pt x="0" y="85247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3132493" y="2932058"/>
            <a:ext cx="11752231" cy="6210012"/>
          </a:xfrm>
          <a:prstGeom prst="rect">
            <a:avLst/>
          </a:prstGeom>
        </p:spPr>
        <p:txBody>
          <a:bodyPr anchor="t" rtlCol="false" tIns="0" lIns="0" bIns="0" rIns="0">
            <a:spAutoFit/>
          </a:bodyPr>
          <a:lstStyle/>
          <a:p>
            <a:pPr algn="ctr">
              <a:lnSpc>
                <a:spcPts val="4919"/>
              </a:lnSpc>
            </a:pPr>
            <a:r>
              <a:rPr lang="en-US" sz="4597">
                <a:solidFill>
                  <a:srgbClr val="FFFFFF"/>
                </a:solidFill>
                <a:latin typeface="Clear Sans"/>
              </a:rPr>
              <a:t>Answer: (b) determine if the index position of an element is odd or even</a:t>
            </a:r>
          </a:p>
          <a:p>
            <a:pPr algn="ctr">
              <a:lnSpc>
                <a:spcPts val="4919"/>
              </a:lnSpc>
            </a:pPr>
          </a:p>
          <a:p>
            <a:pPr algn="ctr">
              <a:lnSpc>
                <a:spcPts val="4919"/>
              </a:lnSpc>
            </a:pPr>
            <a:r>
              <a:rPr lang="en-US" sz="4597">
                <a:solidFill>
                  <a:srgbClr val="FFFFFF"/>
                </a:solidFill>
                <a:latin typeface="Clear Sans"/>
              </a:rPr>
              <a:t>Explanation: The :even selector in jQuery is used to select the elements with even index numbers (such as 2, 4, 6, etc.). The index starts at 0. The :odd selector in jQuery is used to select the elements with an odd index number (such as 1, 3, 5, etc.).</a:t>
            </a:r>
          </a:p>
          <a:p>
            <a:pPr algn="ctr">
              <a:lnSpc>
                <a:spcPts val="4919"/>
              </a:lnSpc>
              <a:spcBef>
                <a:spcPct val="0"/>
              </a:spcBef>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7103800" y="8426142"/>
            <a:ext cx="4080399" cy="2784873"/>
          </a:xfrm>
          <a:custGeom>
            <a:avLst/>
            <a:gdLst/>
            <a:ahLst/>
            <a:cxnLst/>
            <a:rect r="r" b="b" t="t" l="l"/>
            <a:pathLst>
              <a:path h="2784873" w="4080399">
                <a:moveTo>
                  <a:pt x="0" y="0"/>
                </a:moveTo>
                <a:lnTo>
                  <a:pt x="4080400" y="0"/>
                </a:lnTo>
                <a:lnTo>
                  <a:pt x="4080400" y="2784872"/>
                </a:lnTo>
                <a:lnTo>
                  <a:pt x="0" y="27848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956539" y="8366049"/>
            <a:ext cx="749536" cy="952066"/>
          </a:xfrm>
          <a:custGeom>
            <a:avLst/>
            <a:gdLst/>
            <a:ahLst/>
            <a:cxnLst/>
            <a:rect r="r" b="b" t="t" l="l"/>
            <a:pathLst>
              <a:path h="952066" w="749536">
                <a:moveTo>
                  <a:pt x="0" y="0"/>
                </a:moveTo>
                <a:lnTo>
                  <a:pt x="749536" y="0"/>
                </a:lnTo>
                <a:lnTo>
                  <a:pt x="749536" y="952066"/>
                </a:lnTo>
                <a:lnTo>
                  <a:pt x="0" y="952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469242" y="9318115"/>
            <a:ext cx="473665" cy="601653"/>
          </a:xfrm>
          <a:custGeom>
            <a:avLst/>
            <a:gdLst/>
            <a:ahLst/>
            <a:cxnLst/>
            <a:rect r="r" b="b" t="t" l="l"/>
            <a:pathLst>
              <a:path h="601653" w="473665">
                <a:moveTo>
                  <a:pt x="0" y="0"/>
                </a:moveTo>
                <a:lnTo>
                  <a:pt x="473665" y="0"/>
                </a:lnTo>
                <a:lnTo>
                  <a:pt x="473665" y="601653"/>
                </a:lnTo>
                <a:lnTo>
                  <a:pt x="0" y="6016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451485" y="0"/>
            <a:ext cx="2334490" cy="1625654"/>
          </a:xfrm>
          <a:custGeom>
            <a:avLst/>
            <a:gdLst/>
            <a:ahLst/>
            <a:cxnLst/>
            <a:rect r="r" b="b" t="t" l="l"/>
            <a:pathLst>
              <a:path h="1625654" w="2334490">
                <a:moveTo>
                  <a:pt x="0" y="0"/>
                </a:moveTo>
                <a:lnTo>
                  <a:pt x="2334490" y="0"/>
                </a:lnTo>
                <a:lnTo>
                  <a:pt x="2334490" y="1625654"/>
                </a:lnTo>
                <a:lnTo>
                  <a:pt x="0" y="16256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1944008" y="1383015"/>
            <a:ext cx="14637763" cy="2212793"/>
            <a:chOff x="0" y="0"/>
            <a:chExt cx="3855213" cy="582793"/>
          </a:xfrm>
        </p:grpSpPr>
        <p:sp>
          <p:nvSpPr>
            <p:cNvPr name="Freeform 8" id="8"/>
            <p:cNvSpPr/>
            <p:nvPr/>
          </p:nvSpPr>
          <p:spPr>
            <a:xfrm flipH="false" flipV="false" rot="0">
              <a:off x="0" y="0"/>
              <a:ext cx="3855214" cy="582793"/>
            </a:xfrm>
            <a:custGeom>
              <a:avLst/>
              <a:gdLst/>
              <a:ahLst/>
              <a:cxnLst/>
              <a:rect r="r" b="b" t="t" l="l"/>
              <a:pathLst>
                <a:path h="582793" w="3855214">
                  <a:moveTo>
                    <a:pt x="13223" y="0"/>
                  </a:moveTo>
                  <a:lnTo>
                    <a:pt x="3841991" y="0"/>
                  </a:lnTo>
                  <a:cubicBezTo>
                    <a:pt x="3849294" y="0"/>
                    <a:pt x="3855214" y="5920"/>
                    <a:pt x="3855214" y="13223"/>
                  </a:cubicBezTo>
                  <a:lnTo>
                    <a:pt x="3855214" y="569571"/>
                  </a:lnTo>
                  <a:cubicBezTo>
                    <a:pt x="3855214" y="576873"/>
                    <a:pt x="3849294" y="582793"/>
                    <a:pt x="3841991" y="582793"/>
                  </a:cubicBezTo>
                  <a:lnTo>
                    <a:pt x="13223" y="582793"/>
                  </a:lnTo>
                  <a:cubicBezTo>
                    <a:pt x="5920" y="582793"/>
                    <a:pt x="0" y="576873"/>
                    <a:pt x="0" y="569571"/>
                  </a:cubicBezTo>
                  <a:lnTo>
                    <a:pt x="0" y="13223"/>
                  </a:lnTo>
                  <a:cubicBezTo>
                    <a:pt x="0" y="5920"/>
                    <a:pt x="5920" y="0"/>
                    <a:pt x="13223" y="0"/>
                  </a:cubicBezTo>
                  <a:close/>
                </a:path>
              </a:pathLst>
            </a:custGeom>
            <a:solidFill>
              <a:srgbClr val="A2AB91"/>
            </a:solidFill>
          </p:spPr>
        </p:sp>
        <p:sp>
          <p:nvSpPr>
            <p:cNvPr name="TextBox 9" id="9"/>
            <p:cNvSpPr txBox="true"/>
            <p:nvPr/>
          </p:nvSpPr>
          <p:spPr>
            <a:xfrm>
              <a:off x="0" y="-76200"/>
              <a:ext cx="3855213" cy="658993"/>
            </a:xfrm>
            <a:prstGeom prst="rect">
              <a:avLst/>
            </a:prstGeom>
          </p:spPr>
          <p:txBody>
            <a:bodyPr anchor="ctr" rtlCol="false" tIns="50800" lIns="50800" bIns="50800" rIns="50800"/>
            <a:lstStyle/>
            <a:p>
              <a:pPr algn="ctr">
                <a:lnSpc>
                  <a:spcPts val="5319"/>
                </a:lnSpc>
              </a:pPr>
              <a:r>
                <a:rPr lang="en-US" sz="3799">
                  <a:solidFill>
                    <a:srgbClr val="FFFFFF"/>
                  </a:solidFill>
                  <a:latin typeface="Clear Sans"/>
                </a:rPr>
                <a:t>15) What is the correct jQuery code for making all div elements 100 pixels high?</a:t>
              </a:r>
            </a:p>
          </p:txBody>
        </p:sp>
      </p:grpSp>
      <p:sp>
        <p:nvSpPr>
          <p:cNvPr name="Freeform 10" id="10"/>
          <p:cNvSpPr/>
          <p:nvPr/>
        </p:nvSpPr>
        <p:spPr>
          <a:xfrm flipH="false" flipV="false" rot="0">
            <a:off x="1375653" y="4532460"/>
            <a:ext cx="7024252" cy="1736906"/>
          </a:xfrm>
          <a:custGeom>
            <a:avLst/>
            <a:gdLst/>
            <a:ahLst/>
            <a:cxnLst/>
            <a:rect r="r" b="b" t="t" l="l"/>
            <a:pathLst>
              <a:path h="1736906" w="7024252">
                <a:moveTo>
                  <a:pt x="0" y="0"/>
                </a:moveTo>
                <a:lnTo>
                  <a:pt x="7024253" y="0"/>
                </a:lnTo>
                <a:lnTo>
                  <a:pt x="7024253" y="1736906"/>
                </a:lnTo>
                <a:lnTo>
                  <a:pt x="0" y="17369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678183" y="7206020"/>
            <a:ext cx="7120246" cy="1760643"/>
          </a:xfrm>
          <a:custGeom>
            <a:avLst/>
            <a:gdLst/>
            <a:ahLst/>
            <a:cxnLst/>
            <a:rect r="r" b="b" t="t" l="l"/>
            <a:pathLst>
              <a:path h="1760643" w="7120246">
                <a:moveTo>
                  <a:pt x="0" y="0"/>
                </a:moveTo>
                <a:lnTo>
                  <a:pt x="7120247" y="0"/>
                </a:lnTo>
                <a:lnTo>
                  <a:pt x="7120247" y="1760642"/>
                </a:lnTo>
                <a:lnTo>
                  <a:pt x="0" y="17606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9587802" y="4639453"/>
            <a:ext cx="6993969" cy="1729418"/>
          </a:xfrm>
          <a:custGeom>
            <a:avLst/>
            <a:gdLst/>
            <a:ahLst/>
            <a:cxnLst/>
            <a:rect r="r" b="b" t="t" l="l"/>
            <a:pathLst>
              <a:path h="1729418" w="6993969">
                <a:moveTo>
                  <a:pt x="0" y="0"/>
                </a:moveTo>
                <a:lnTo>
                  <a:pt x="6993969" y="0"/>
                </a:lnTo>
                <a:lnTo>
                  <a:pt x="6993969" y="1729418"/>
                </a:lnTo>
                <a:lnTo>
                  <a:pt x="0" y="17294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9587802" y="7251268"/>
            <a:ext cx="6993969" cy="1729418"/>
          </a:xfrm>
          <a:custGeom>
            <a:avLst/>
            <a:gdLst/>
            <a:ahLst/>
            <a:cxnLst/>
            <a:rect r="r" b="b" t="t" l="l"/>
            <a:pathLst>
              <a:path h="1729418" w="6993969">
                <a:moveTo>
                  <a:pt x="0" y="0"/>
                </a:moveTo>
                <a:lnTo>
                  <a:pt x="6993969" y="0"/>
                </a:lnTo>
                <a:lnTo>
                  <a:pt x="6993969" y="1729418"/>
                </a:lnTo>
                <a:lnTo>
                  <a:pt x="0" y="17294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483230" y="4192383"/>
            <a:ext cx="7315200" cy="2176488"/>
          </a:xfrm>
          <a:custGeom>
            <a:avLst/>
            <a:gdLst/>
            <a:ahLst/>
            <a:cxnLst/>
            <a:rect r="r" b="b" t="t" l="l"/>
            <a:pathLst>
              <a:path h="2176488" w="7315200">
                <a:moveTo>
                  <a:pt x="0" y="0"/>
                </a:moveTo>
                <a:lnTo>
                  <a:pt x="7315200" y="0"/>
                </a:lnTo>
                <a:lnTo>
                  <a:pt x="7315200" y="2176488"/>
                </a:lnTo>
                <a:lnTo>
                  <a:pt x="0" y="21764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9641339" y="4192383"/>
            <a:ext cx="7315200" cy="2176488"/>
          </a:xfrm>
          <a:custGeom>
            <a:avLst/>
            <a:gdLst/>
            <a:ahLst/>
            <a:cxnLst/>
            <a:rect r="r" b="b" t="t" l="l"/>
            <a:pathLst>
              <a:path h="2176488" w="7315200">
                <a:moveTo>
                  <a:pt x="0" y="0"/>
                </a:moveTo>
                <a:lnTo>
                  <a:pt x="7315200" y="0"/>
                </a:lnTo>
                <a:lnTo>
                  <a:pt x="7315200" y="2176488"/>
                </a:lnTo>
                <a:lnTo>
                  <a:pt x="0" y="21764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521216" y="6891023"/>
            <a:ext cx="7315200" cy="2176488"/>
          </a:xfrm>
          <a:custGeom>
            <a:avLst/>
            <a:gdLst/>
            <a:ahLst/>
            <a:cxnLst/>
            <a:rect r="r" b="b" t="t" l="l"/>
            <a:pathLst>
              <a:path h="2176488" w="7315200">
                <a:moveTo>
                  <a:pt x="0" y="0"/>
                </a:moveTo>
                <a:lnTo>
                  <a:pt x="7315200" y="0"/>
                </a:lnTo>
                <a:lnTo>
                  <a:pt x="7315200" y="2176488"/>
                </a:lnTo>
                <a:lnTo>
                  <a:pt x="0" y="21764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9641339" y="6891023"/>
            <a:ext cx="7315200" cy="2176488"/>
          </a:xfrm>
          <a:custGeom>
            <a:avLst/>
            <a:gdLst/>
            <a:ahLst/>
            <a:cxnLst/>
            <a:rect r="r" b="b" t="t" l="l"/>
            <a:pathLst>
              <a:path h="2176488" w="7315200">
                <a:moveTo>
                  <a:pt x="0" y="0"/>
                </a:moveTo>
                <a:lnTo>
                  <a:pt x="7315200" y="0"/>
                </a:lnTo>
                <a:lnTo>
                  <a:pt x="7315200" y="2176488"/>
                </a:lnTo>
                <a:lnTo>
                  <a:pt x="0" y="21764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8" id="18"/>
          <p:cNvSpPr txBox="true"/>
          <p:nvPr/>
        </p:nvSpPr>
        <p:spPr>
          <a:xfrm rot="0">
            <a:off x="1944008" y="4945286"/>
            <a:ext cx="6455898" cy="1165377"/>
          </a:xfrm>
          <a:prstGeom prst="rect">
            <a:avLst/>
          </a:prstGeom>
        </p:spPr>
        <p:txBody>
          <a:bodyPr anchor="t" rtlCol="false" tIns="0" lIns="0" bIns="0" rIns="0">
            <a:spAutoFit/>
          </a:bodyPr>
          <a:lstStyle/>
          <a:p>
            <a:pPr algn="ctr">
              <a:lnSpc>
                <a:spcPts val="4536"/>
              </a:lnSpc>
            </a:pPr>
            <a:r>
              <a:rPr lang="en-US" sz="4240">
                <a:solidFill>
                  <a:srgbClr val="323232"/>
                </a:solidFill>
                <a:latin typeface="Clear Sans"/>
              </a:rPr>
              <a:t>a)$("div").height="100"</a:t>
            </a:r>
          </a:p>
          <a:p>
            <a:pPr algn="ctr">
              <a:lnSpc>
                <a:spcPts val="4536"/>
              </a:lnSpc>
              <a:spcBef>
                <a:spcPct val="0"/>
              </a:spcBef>
            </a:pPr>
          </a:p>
        </p:txBody>
      </p:sp>
      <p:sp>
        <p:nvSpPr>
          <p:cNvPr name="TextBox 19" id="19"/>
          <p:cNvSpPr txBox="true"/>
          <p:nvPr/>
        </p:nvSpPr>
        <p:spPr>
          <a:xfrm rot="0">
            <a:off x="10121282" y="7706140"/>
            <a:ext cx="6045373" cy="593877"/>
          </a:xfrm>
          <a:prstGeom prst="rect">
            <a:avLst/>
          </a:prstGeom>
        </p:spPr>
        <p:txBody>
          <a:bodyPr anchor="t" rtlCol="false" tIns="0" lIns="0" bIns="0" rIns="0">
            <a:spAutoFit/>
          </a:bodyPr>
          <a:lstStyle/>
          <a:p>
            <a:pPr algn="ctr">
              <a:lnSpc>
                <a:spcPts val="4536"/>
              </a:lnSpc>
              <a:spcBef>
                <a:spcPct val="0"/>
              </a:spcBef>
            </a:pPr>
            <a:r>
              <a:rPr lang="en-US" sz="4239">
                <a:solidFill>
                  <a:srgbClr val="323232"/>
                </a:solidFill>
                <a:latin typeface="Clear Sans"/>
              </a:rPr>
              <a:t>d) Both b &amp; c</a:t>
            </a:r>
          </a:p>
        </p:txBody>
      </p:sp>
      <p:sp>
        <p:nvSpPr>
          <p:cNvPr name="TextBox 20" id="20"/>
          <p:cNvSpPr txBox="true"/>
          <p:nvPr/>
        </p:nvSpPr>
        <p:spPr>
          <a:xfrm rot="0">
            <a:off x="2313101" y="7521423"/>
            <a:ext cx="6286067" cy="1165377"/>
          </a:xfrm>
          <a:prstGeom prst="rect">
            <a:avLst/>
          </a:prstGeom>
        </p:spPr>
        <p:txBody>
          <a:bodyPr anchor="t" rtlCol="false" tIns="0" lIns="0" bIns="0" rIns="0">
            <a:spAutoFit/>
          </a:bodyPr>
          <a:lstStyle/>
          <a:p>
            <a:pPr algn="ctr">
              <a:lnSpc>
                <a:spcPts val="4536"/>
              </a:lnSpc>
            </a:pPr>
            <a:r>
              <a:rPr lang="en-US" sz="4239">
                <a:solidFill>
                  <a:srgbClr val="323232"/>
                </a:solidFill>
                <a:latin typeface="Clear Sans"/>
              </a:rPr>
              <a:t>c)$("div").height(100) </a:t>
            </a:r>
          </a:p>
          <a:p>
            <a:pPr algn="ctr">
              <a:lnSpc>
                <a:spcPts val="4536"/>
              </a:lnSpc>
              <a:spcBef>
                <a:spcPct val="0"/>
              </a:spcBef>
            </a:pPr>
          </a:p>
        </p:txBody>
      </p:sp>
      <p:sp>
        <p:nvSpPr>
          <p:cNvPr name="TextBox 21" id="21"/>
          <p:cNvSpPr txBox="true"/>
          <p:nvPr/>
        </p:nvSpPr>
        <p:spPr>
          <a:xfrm rot="0">
            <a:off x="10121282" y="5042637"/>
            <a:ext cx="6460489" cy="593877"/>
          </a:xfrm>
          <a:prstGeom prst="rect">
            <a:avLst/>
          </a:prstGeom>
        </p:spPr>
        <p:txBody>
          <a:bodyPr anchor="t" rtlCol="false" tIns="0" lIns="0" bIns="0" rIns="0">
            <a:spAutoFit/>
          </a:bodyPr>
          <a:lstStyle/>
          <a:p>
            <a:pPr algn="ctr">
              <a:lnSpc>
                <a:spcPts val="4536"/>
              </a:lnSpc>
              <a:spcBef>
                <a:spcPct val="0"/>
              </a:spcBef>
            </a:pPr>
            <a:r>
              <a:rPr lang="en-US" sz="4239">
                <a:solidFill>
                  <a:srgbClr val="323232"/>
                </a:solidFill>
                <a:latin typeface="Clear Sans"/>
              </a:rPr>
              <a:t>b) $("div").yPos(100)</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AutoShape 3" id="3"/>
          <p:cNvSpPr/>
          <p:nvPr/>
        </p:nvSpPr>
        <p:spPr>
          <a:xfrm flipV="true">
            <a:off x="-2301195" y="6639318"/>
            <a:ext cx="22890391" cy="0"/>
          </a:xfrm>
          <a:prstGeom prst="line">
            <a:avLst/>
          </a:prstGeom>
          <a:ln cap="flat" w="19050">
            <a:solidFill>
              <a:srgbClr val="F1E9E3"/>
            </a:solidFill>
            <a:prstDash val="solid"/>
            <a:headEnd type="none" len="sm" w="sm"/>
            <a:tailEnd type="none" len="sm" w="sm"/>
          </a:ln>
        </p:spPr>
      </p:sp>
      <p:sp>
        <p:nvSpPr>
          <p:cNvPr name="Freeform 4" id="4"/>
          <p:cNvSpPr/>
          <p:nvPr/>
        </p:nvSpPr>
        <p:spPr>
          <a:xfrm flipH="false" flipV="false" rot="0">
            <a:off x="0" y="567503"/>
            <a:ext cx="3757902" cy="922394"/>
          </a:xfrm>
          <a:custGeom>
            <a:avLst/>
            <a:gdLst/>
            <a:ahLst/>
            <a:cxnLst/>
            <a:rect r="r" b="b" t="t" l="l"/>
            <a:pathLst>
              <a:path h="922394" w="3757902">
                <a:moveTo>
                  <a:pt x="0" y="0"/>
                </a:moveTo>
                <a:lnTo>
                  <a:pt x="3757902" y="0"/>
                </a:lnTo>
                <a:lnTo>
                  <a:pt x="3757902" y="922394"/>
                </a:lnTo>
                <a:lnTo>
                  <a:pt x="0" y="9223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640388" y="2686617"/>
            <a:ext cx="14744834" cy="6716551"/>
            <a:chOff x="0" y="0"/>
            <a:chExt cx="3883413" cy="1768968"/>
          </a:xfrm>
        </p:grpSpPr>
        <p:sp>
          <p:nvSpPr>
            <p:cNvPr name="Freeform 6" id="6"/>
            <p:cNvSpPr/>
            <p:nvPr/>
          </p:nvSpPr>
          <p:spPr>
            <a:xfrm flipH="false" flipV="false" rot="0">
              <a:off x="0" y="0"/>
              <a:ext cx="3883413" cy="1768968"/>
            </a:xfrm>
            <a:custGeom>
              <a:avLst/>
              <a:gdLst/>
              <a:ahLst/>
              <a:cxnLst/>
              <a:rect r="r" b="b" t="t" l="l"/>
              <a:pathLst>
                <a:path h="1768968" w="3883413">
                  <a:moveTo>
                    <a:pt x="13126" y="0"/>
                  </a:moveTo>
                  <a:lnTo>
                    <a:pt x="3870287" y="0"/>
                  </a:lnTo>
                  <a:cubicBezTo>
                    <a:pt x="3873768" y="0"/>
                    <a:pt x="3877107" y="1383"/>
                    <a:pt x="3879568" y="3845"/>
                  </a:cubicBezTo>
                  <a:cubicBezTo>
                    <a:pt x="3882030" y="6306"/>
                    <a:pt x="3883413" y="9645"/>
                    <a:pt x="3883413" y="13126"/>
                  </a:cubicBezTo>
                  <a:lnTo>
                    <a:pt x="3883413" y="1755842"/>
                  </a:lnTo>
                  <a:cubicBezTo>
                    <a:pt x="3883413" y="1759323"/>
                    <a:pt x="3882030" y="1762662"/>
                    <a:pt x="3879568" y="1765123"/>
                  </a:cubicBezTo>
                  <a:cubicBezTo>
                    <a:pt x="3877107" y="1767585"/>
                    <a:pt x="3873768" y="1768968"/>
                    <a:pt x="3870287" y="1768968"/>
                  </a:cubicBezTo>
                  <a:lnTo>
                    <a:pt x="13126" y="1768968"/>
                  </a:lnTo>
                  <a:cubicBezTo>
                    <a:pt x="5877" y="1768968"/>
                    <a:pt x="0" y="1763091"/>
                    <a:pt x="0" y="1755842"/>
                  </a:cubicBezTo>
                  <a:lnTo>
                    <a:pt x="0" y="13126"/>
                  </a:lnTo>
                  <a:cubicBezTo>
                    <a:pt x="0" y="9645"/>
                    <a:pt x="1383" y="6306"/>
                    <a:pt x="3845" y="3845"/>
                  </a:cubicBezTo>
                  <a:cubicBezTo>
                    <a:pt x="6306" y="1383"/>
                    <a:pt x="9645" y="0"/>
                    <a:pt x="13126" y="0"/>
                  </a:cubicBezTo>
                  <a:close/>
                </a:path>
              </a:pathLst>
            </a:custGeom>
            <a:solidFill>
              <a:srgbClr val="808970"/>
            </a:solidFill>
          </p:spPr>
        </p:sp>
        <p:sp>
          <p:nvSpPr>
            <p:cNvPr name="TextBox 7" id="7"/>
            <p:cNvSpPr txBox="true"/>
            <p:nvPr/>
          </p:nvSpPr>
          <p:spPr>
            <a:xfrm>
              <a:off x="0" y="-38100"/>
              <a:ext cx="3883413" cy="180706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414986" y="1486990"/>
            <a:ext cx="14970236" cy="9115805"/>
          </a:xfrm>
          <a:custGeom>
            <a:avLst/>
            <a:gdLst/>
            <a:ahLst/>
            <a:cxnLst/>
            <a:rect r="r" b="b" t="t" l="l"/>
            <a:pathLst>
              <a:path h="9115805" w="14970236">
                <a:moveTo>
                  <a:pt x="0" y="0"/>
                </a:moveTo>
                <a:lnTo>
                  <a:pt x="14970236" y="0"/>
                </a:lnTo>
                <a:lnTo>
                  <a:pt x="14970236" y="9115804"/>
                </a:lnTo>
                <a:lnTo>
                  <a:pt x="0" y="91158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878951" y="5479454"/>
            <a:ext cx="13507854" cy="1787234"/>
          </a:xfrm>
          <a:prstGeom prst="rect">
            <a:avLst/>
          </a:prstGeom>
        </p:spPr>
        <p:txBody>
          <a:bodyPr anchor="t" rtlCol="false" tIns="0" lIns="0" bIns="0" rIns="0">
            <a:spAutoFit/>
          </a:bodyPr>
          <a:lstStyle/>
          <a:p>
            <a:pPr algn="ctr">
              <a:lnSpc>
                <a:spcPts val="4713"/>
              </a:lnSpc>
            </a:pPr>
            <a:r>
              <a:rPr lang="en-US" sz="4405">
                <a:solidFill>
                  <a:srgbClr val="E0E0DD"/>
                </a:solidFill>
                <a:latin typeface="Clear Sans Bold"/>
              </a:rPr>
              <a:t>Answer: (c) $("div").height(100)</a:t>
            </a:r>
          </a:p>
          <a:p>
            <a:pPr algn="ctr">
              <a:lnSpc>
                <a:spcPts val="4713"/>
              </a:lnSpc>
            </a:pPr>
          </a:p>
          <a:p>
            <a:pPr algn="ctr">
              <a:lnSpc>
                <a:spcPts val="4713"/>
              </a:lnSpc>
              <a:spcBef>
                <a:spcPct val="0"/>
              </a:spcBef>
            </a:pPr>
          </a:p>
        </p:txBody>
      </p:sp>
      <p:sp>
        <p:nvSpPr>
          <p:cNvPr name="Freeform 10" id="10"/>
          <p:cNvSpPr/>
          <p:nvPr/>
        </p:nvSpPr>
        <p:spPr>
          <a:xfrm flipH="false" flipV="false" rot="0">
            <a:off x="15829945" y="-1459253"/>
            <a:ext cx="3189508" cy="3384093"/>
          </a:xfrm>
          <a:custGeom>
            <a:avLst/>
            <a:gdLst/>
            <a:ahLst/>
            <a:cxnLst/>
            <a:rect r="r" b="b" t="t" l="l"/>
            <a:pathLst>
              <a:path h="3384093" w="3189508">
                <a:moveTo>
                  <a:pt x="0" y="0"/>
                </a:moveTo>
                <a:lnTo>
                  <a:pt x="3189508" y="0"/>
                </a:lnTo>
                <a:lnTo>
                  <a:pt x="3189508" y="3384093"/>
                </a:lnTo>
                <a:lnTo>
                  <a:pt x="0" y="33840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grpSp>
        <p:nvGrpSpPr>
          <p:cNvPr name="Group 3" id="3"/>
          <p:cNvGrpSpPr/>
          <p:nvPr/>
        </p:nvGrpSpPr>
        <p:grpSpPr>
          <a:xfrm rot="0">
            <a:off x="2660446" y="1377164"/>
            <a:ext cx="13127198" cy="2614188"/>
            <a:chOff x="0" y="0"/>
            <a:chExt cx="3457369" cy="688510"/>
          </a:xfrm>
        </p:grpSpPr>
        <p:sp>
          <p:nvSpPr>
            <p:cNvPr name="Freeform 4" id="4"/>
            <p:cNvSpPr/>
            <p:nvPr/>
          </p:nvSpPr>
          <p:spPr>
            <a:xfrm flipH="false" flipV="false" rot="0">
              <a:off x="0" y="0"/>
              <a:ext cx="3457369" cy="688510"/>
            </a:xfrm>
            <a:custGeom>
              <a:avLst/>
              <a:gdLst/>
              <a:ahLst/>
              <a:cxnLst/>
              <a:rect r="r" b="b" t="t" l="l"/>
              <a:pathLst>
                <a:path h="688510" w="3457369">
                  <a:moveTo>
                    <a:pt x="14744" y="0"/>
                  </a:moveTo>
                  <a:lnTo>
                    <a:pt x="3442625" y="0"/>
                  </a:lnTo>
                  <a:cubicBezTo>
                    <a:pt x="3446535" y="0"/>
                    <a:pt x="3450286" y="1553"/>
                    <a:pt x="3453050" y="4318"/>
                  </a:cubicBezTo>
                  <a:cubicBezTo>
                    <a:pt x="3455815" y="7083"/>
                    <a:pt x="3457369" y="10834"/>
                    <a:pt x="3457369" y="14744"/>
                  </a:cubicBezTo>
                  <a:lnTo>
                    <a:pt x="3457369" y="673766"/>
                  </a:lnTo>
                  <a:cubicBezTo>
                    <a:pt x="3457369" y="681909"/>
                    <a:pt x="3450768" y="688510"/>
                    <a:pt x="3442625" y="688510"/>
                  </a:cubicBezTo>
                  <a:lnTo>
                    <a:pt x="14744" y="688510"/>
                  </a:lnTo>
                  <a:cubicBezTo>
                    <a:pt x="10834" y="688510"/>
                    <a:pt x="7083" y="686957"/>
                    <a:pt x="4318" y="684192"/>
                  </a:cubicBezTo>
                  <a:cubicBezTo>
                    <a:pt x="1553" y="681427"/>
                    <a:pt x="0" y="677677"/>
                    <a:pt x="0" y="673766"/>
                  </a:cubicBezTo>
                  <a:lnTo>
                    <a:pt x="0" y="14744"/>
                  </a:lnTo>
                  <a:cubicBezTo>
                    <a:pt x="0" y="10834"/>
                    <a:pt x="1553" y="7083"/>
                    <a:pt x="4318" y="4318"/>
                  </a:cubicBezTo>
                  <a:cubicBezTo>
                    <a:pt x="7083" y="1553"/>
                    <a:pt x="10834" y="0"/>
                    <a:pt x="14744" y="0"/>
                  </a:cubicBezTo>
                  <a:close/>
                </a:path>
              </a:pathLst>
            </a:custGeom>
            <a:solidFill>
              <a:srgbClr val="A2AB91"/>
            </a:solidFill>
          </p:spPr>
        </p:sp>
        <p:sp>
          <p:nvSpPr>
            <p:cNvPr name="TextBox 5" id="5"/>
            <p:cNvSpPr txBox="true"/>
            <p:nvPr/>
          </p:nvSpPr>
          <p:spPr>
            <a:xfrm>
              <a:off x="0" y="-66675"/>
              <a:ext cx="3457369" cy="755185"/>
            </a:xfrm>
            <a:prstGeom prst="rect">
              <a:avLst/>
            </a:prstGeom>
          </p:spPr>
          <p:txBody>
            <a:bodyPr anchor="ctr" rtlCol="false" tIns="50800" lIns="50800" bIns="50800" rIns="50800"/>
            <a:lstStyle/>
            <a:p>
              <a:pPr algn="ctr">
                <a:lnSpc>
                  <a:spcPts val="5039"/>
                </a:lnSpc>
              </a:pPr>
              <a:r>
                <a:rPr lang="en-US" sz="3599">
                  <a:solidFill>
                    <a:srgbClr val="FFFFFF"/>
                  </a:solidFill>
                  <a:latin typeface="Hammersmith One"/>
                </a:rPr>
                <a:t>16) If the names of variables are the same, then which of the following type of variable takes precedence?</a:t>
              </a:r>
            </a:p>
          </p:txBody>
        </p:sp>
      </p:grpSp>
      <p:sp>
        <p:nvSpPr>
          <p:cNvPr name="Freeform 6" id="6"/>
          <p:cNvSpPr/>
          <p:nvPr/>
        </p:nvSpPr>
        <p:spPr>
          <a:xfrm flipH="false" flipV="false" rot="6145841">
            <a:off x="15627483" y="380486"/>
            <a:ext cx="1423225" cy="1296429"/>
          </a:xfrm>
          <a:custGeom>
            <a:avLst/>
            <a:gdLst/>
            <a:ahLst/>
            <a:cxnLst/>
            <a:rect r="r" b="b" t="t" l="l"/>
            <a:pathLst>
              <a:path h="1296429" w="1423225">
                <a:moveTo>
                  <a:pt x="0" y="0"/>
                </a:moveTo>
                <a:lnTo>
                  <a:pt x="1423225" y="0"/>
                </a:lnTo>
                <a:lnTo>
                  <a:pt x="1423225"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4274272">
            <a:off x="1397134" y="3708245"/>
            <a:ext cx="1423225" cy="1296429"/>
          </a:xfrm>
          <a:custGeom>
            <a:avLst/>
            <a:gdLst/>
            <a:ahLst/>
            <a:cxnLst/>
            <a:rect r="r" b="b" t="t" l="l"/>
            <a:pathLst>
              <a:path h="1296429" w="1423225">
                <a:moveTo>
                  <a:pt x="0" y="0"/>
                </a:moveTo>
                <a:lnTo>
                  <a:pt x="1423225" y="0"/>
                </a:lnTo>
                <a:lnTo>
                  <a:pt x="1423225" y="1296429"/>
                </a:lnTo>
                <a:lnTo>
                  <a:pt x="0" y="1296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42668" y="4710140"/>
            <a:ext cx="7501332" cy="1854875"/>
          </a:xfrm>
          <a:custGeom>
            <a:avLst/>
            <a:gdLst/>
            <a:ahLst/>
            <a:cxnLst/>
            <a:rect r="r" b="b" t="t" l="l"/>
            <a:pathLst>
              <a:path h="1854875" w="7501332">
                <a:moveTo>
                  <a:pt x="0" y="0"/>
                </a:moveTo>
                <a:lnTo>
                  <a:pt x="7501332" y="0"/>
                </a:lnTo>
                <a:lnTo>
                  <a:pt x="7501332" y="1854875"/>
                </a:lnTo>
                <a:lnTo>
                  <a:pt x="0" y="18548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3288976" y="5210175"/>
            <a:ext cx="5997410" cy="607399"/>
          </a:xfrm>
          <a:prstGeom prst="rect">
            <a:avLst/>
          </a:prstGeom>
        </p:spPr>
        <p:txBody>
          <a:bodyPr anchor="t" rtlCol="false" tIns="0" lIns="0" bIns="0" rIns="0">
            <a:spAutoFit/>
          </a:bodyPr>
          <a:lstStyle/>
          <a:p>
            <a:pPr>
              <a:lnSpc>
                <a:spcPts val="4795"/>
              </a:lnSpc>
              <a:spcBef>
                <a:spcPct val="0"/>
              </a:spcBef>
            </a:pPr>
            <a:r>
              <a:rPr lang="en-US" sz="4482">
                <a:solidFill>
                  <a:srgbClr val="323232"/>
                </a:solidFill>
                <a:latin typeface="Clear Sans Bold"/>
              </a:rPr>
              <a:t>a)local variable</a:t>
            </a:r>
          </a:p>
        </p:txBody>
      </p:sp>
      <p:sp>
        <p:nvSpPr>
          <p:cNvPr name="Freeform 10" id="10"/>
          <p:cNvSpPr/>
          <p:nvPr/>
        </p:nvSpPr>
        <p:spPr>
          <a:xfrm flipH="false" flipV="false" rot="0">
            <a:off x="9757968" y="7459618"/>
            <a:ext cx="7501332" cy="1854875"/>
          </a:xfrm>
          <a:custGeom>
            <a:avLst/>
            <a:gdLst/>
            <a:ahLst/>
            <a:cxnLst/>
            <a:rect r="r" b="b" t="t" l="l"/>
            <a:pathLst>
              <a:path h="1854875" w="7501332">
                <a:moveTo>
                  <a:pt x="0" y="0"/>
                </a:moveTo>
                <a:lnTo>
                  <a:pt x="7501332" y="0"/>
                </a:lnTo>
                <a:lnTo>
                  <a:pt x="7501332" y="1854875"/>
                </a:lnTo>
                <a:lnTo>
                  <a:pt x="0" y="18548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879753" y="8050826"/>
            <a:ext cx="6003339" cy="607399"/>
          </a:xfrm>
          <a:prstGeom prst="rect">
            <a:avLst/>
          </a:prstGeom>
        </p:spPr>
        <p:txBody>
          <a:bodyPr anchor="t" rtlCol="false" tIns="0" lIns="0" bIns="0" rIns="0">
            <a:spAutoFit/>
          </a:bodyPr>
          <a:lstStyle/>
          <a:p>
            <a:pPr>
              <a:lnSpc>
                <a:spcPts val="4795"/>
              </a:lnSpc>
              <a:spcBef>
                <a:spcPct val="0"/>
              </a:spcBef>
            </a:pPr>
            <a:r>
              <a:rPr lang="en-US" sz="4482">
                <a:solidFill>
                  <a:srgbClr val="323232"/>
                </a:solidFill>
                <a:latin typeface="Clear Sans Bold"/>
              </a:rPr>
              <a:t>d) None of the above</a:t>
            </a:r>
          </a:p>
        </p:txBody>
      </p:sp>
      <p:sp>
        <p:nvSpPr>
          <p:cNvPr name="Freeform 12" id="12"/>
          <p:cNvSpPr/>
          <p:nvPr/>
        </p:nvSpPr>
        <p:spPr>
          <a:xfrm flipH="false" flipV="false" rot="0">
            <a:off x="1642668" y="7459618"/>
            <a:ext cx="7501332" cy="1854875"/>
          </a:xfrm>
          <a:custGeom>
            <a:avLst/>
            <a:gdLst/>
            <a:ahLst/>
            <a:cxnLst/>
            <a:rect r="r" b="b" t="t" l="l"/>
            <a:pathLst>
              <a:path h="1854875" w="7501332">
                <a:moveTo>
                  <a:pt x="0" y="0"/>
                </a:moveTo>
                <a:lnTo>
                  <a:pt x="7501332" y="0"/>
                </a:lnTo>
                <a:lnTo>
                  <a:pt x="7501332" y="1854875"/>
                </a:lnTo>
                <a:lnTo>
                  <a:pt x="0" y="18548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2853984" y="8050826"/>
            <a:ext cx="6192240" cy="1207474"/>
          </a:xfrm>
          <a:prstGeom prst="rect">
            <a:avLst/>
          </a:prstGeom>
        </p:spPr>
        <p:txBody>
          <a:bodyPr anchor="t" rtlCol="false" tIns="0" lIns="0" bIns="0" rIns="0">
            <a:spAutoFit/>
          </a:bodyPr>
          <a:lstStyle/>
          <a:p>
            <a:pPr>
              <a:lnSpc>
                <a:spcPts val="4795"/>
              </a:lnSpc>
            </a:pPr>
            <a:r>
              <a:rPr lang="en-US" sz="4482">
                <a:solidFill>
                  <a:srgbClr val="323232"/>
                </a:solidFill>
                <a:latin typeface="Clear Sans Bold"/>
              </a:rPr>
              <a:t>c)both (a) &amp; (b)</a:t>
            </a:r>
          </a:p>
          <a:p>
            <a:pPr>
              <a:lnSpc>
                <a:spcPts val="4795"/>
              </a:lnSpc>
              <a:spcBef>
                <a:spcPct val="0"/>
              </a:spcBef>
            </a:pPr>
          </a:p>
        </p:txBody>
      </p:sp>
      <p:sp>
        <p:nvSpPr>
          <p:cNvPr name="Freeform 14" id="14"/>
          <p:cNvSpPr/>
          <p:nvPr/>
        </p:nvSpPr>
        <p:spPr>
          <a:xfrm flipH="false" flipV="false" rot="0">
            <a:off x="9623962" y="4710140"/>
            <a:ext cx="7501332" cy="1854875"/>
          </a:xfrm>
          <a:custGeom>
            <a:avLst/>
            <a:gdLst/>
            <a:ahLst/>
            <a:cxnLst/>
            <a:rect r="r" b="b" t="t" l="l"/>
            <a:pathLst>
              <a:path h="1854875" w="7501332">
                <a:moveTo>
                  <a:pt x="0" y="0"/>
                </a:moveTo>
                <a:lnTo>
                  <a:pt x="7501332" y="0"/>
                </a:lnTo>
                <a:lnTo>
                  <a:pt x="7501332" y="1854875"/>
                </a:lnTo>
                <a:lnTo>
                  <a:pt x="0" y="18548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10879753" y="5274326"/>
            <a:ext cx="6985893" cy="1290688"/>
          </a:xfrm>
          <a:prstGeom prst="rect">
            <a:avLst/>
          </a:prstGeom>
        </p:spPr>
        <p:txBody>
          <a:bodyPr anchor="t" rtlCol="false" tIns="0" lIns="0" bIns="0" rIns="0">
            <a:spAutoFit/>
          </a:bodyPr>
          <a:lstStyle/>
          <a:p>
            <a:pPr>
              <a:lnSpc>
                <a:spcPts val="5035"/>
              </a:lnSpc>
            </a:pPr>
            <a:r>
              <a:rPr lang="en-US" sz="4705">
                <a:solidFill>
                  <a:srgbClr val="323232"/>
                </a:solidFill>
                <a:latin typeface="Clear Sans Bold"/>
              </a:rPr>
              <a:t>b) global variable</a:t>
            </a:r>
          </a:p>
          <a:p>
            <a:pPr>
              <a:lnSpc>
                <a:spcPts val="5035"/>
              </a:lnSpc>
              <a:spcBef>
                <a:spcPct val="0"/>
              </a:spcBef>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AutoShape 3" id="3"/>
          <p:cNvSpPr/>
          <p:nvPr/>
        </p:nvSpPr>
        <p:spPr>
          <a:xfrm flipV="true">
            <a:off x="-2301195" y="6639318"/>
            <a:ext cx="22890391" cy="0"/>
          </a:xfrm>
          <a:prstGeom prst="line">
            <a:avLst/>
          </a:prstGeom>
          <a:ln cap="flat" w="19050">
            <a:solidFill>
              <a:srgbClr val="F1E9E3"/>
            </a:solidFill>
            <a:prstDash val="solid"/>
            <a:headEnd type="none" len="sm" w="sm"/>
            <a:tailEnd type="none" len="sm" w="sm"/>
          </a:ln>
        </p:spPr>
      </p:sp>
      <p:sp>
        <p:nvSpPr>
          <p:cNvPr name="Freeform 4" id="4"/>
          <p:cNvSpPr/>
          <p:nvPr/>
        </p:nvSpPr>
        <p:spPr>
          <a:xfrm flipH="false" flipV="false" rot="0">
            <a:off x="0" y="567503"/>
            <a:ext cx="3757902" cy="922394"/>
          </a:xfrm>
          <a:custGeom>
            <a:avLst/>
            <a:gdLst/>
            <a:ahLst/>
            <a:cxnLst/>
            <a:rect r="r" b="b" t="t" l="l"/>
            <a:pathLst>
              <a:path h="922394" w="3757902">
                <a:moveTo>
                  <a:pt x="0" y="0"/>
                </a:moveTo>
                <a:lnTo>
                  <a:pt x="3757902" y="0"/>
                </a:lnTo>
                <a:lnTo>
                  <a:pt x="3757902" y="922394"/>
                </a:lnTo>
                <a:lnTo>
                  <a:pt x="0" y="9223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961949" y="1975380"/>
            <a:ext cx="1297351" cy="1474263"/>
          </a:xfrm>
          <a:custGeom>
            <a:avLst/>
            <a:gdLst/>
            <a:ahLst/>
            <a:cxnLst/>
            <a:rect r="r" b="b" t="t" l="l"/>
            <a:pathLst>
              <a:path h="1474263" w="1297351">
                <a:moveTo>
                  <a:pt x="0" y="0"/>
                </a:moveTo>
                <a:lnTo>
                  <a:pt x="1297351" y="0"/>
                </a:lnTo>
                <a:lnTo>
                  <a:pt x="1297351" y="1474263"/>
                </a:lnTo>
                <a:lnTo>
                  <a:pt x="0" y="14742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640388" y="2686617"/>
            <a:ext cx="14744834" cy="6716551"/>
            <a:chOff x="0" y="0"/>
            <a:chExt cx="3883413" cy="1768968"/>
          </a:xfrm>
        </p:grpSpPr>
        <p:sp>
          <p:nvSpPr>
            <p:cNvPr name="Freeform 7" id="7"/>
            <p:cNvSpPr/>
            <p:nvPr/>
          </p:nvSpPr>
          <p:spPr>
            <a:xfrm flipH="false" flipV="false" rot="0">
              <a:off x="0" y="0"/>
              <a:ext cx="3883413" cy="1768968"/>
            </a:xfrm>
            <a:custGeom>
              <a:avLst/>
              <a:gdLst/>
              <a:ahLst/>
              <a:cxnLst/>
              <a:rect r="r" b="b" t="t" l="l"/>
              <a:pathLst>
                <a:path h="1768968" w="3883413">
                  <a:moveTo>
                    <a:pt x="13126" y="0"/>
                  </a:moveTo>
                  <a:lnTo>
                    <a:pt x="3870287" y="0"/>
                  </a:lnTo>
                  <a:cubicBezTo>
                    <a:pt x="3873768" y="0"/>
                    <a:pt x="3877107" y="1383"/>
                    <a:pt x="3879568" y="3845"/>
                  </a:cubicBezTo>
                  <a:cubicBezTo>
                    <a:pt x="3882030" y="6306"/>
                    <a:pt x="3883413" y="9645"/>
                    <a:pt x="3883413" y="13126"/>
                  </a:cubicBezTo>
                  <a:lnTo>
                    <a:pt x="3883413" y="1755842"/>
                  </a:lnTo>
                  <a:cubicBezTo>
                    <a:pt x="3883413" y="1759323"/>
                    <a:pt x="3882030" y="1762662"/>
                    <a:pt x="3879568" y="1765123"/>
                  </a:cubicBezTo>
                  <a:cubicBezTo>
                    <a:pt x="3877107" y="1767585"/>
                    <a:pt x="3873768" y="1768968"/>
                    <a:pt x="3870287" y="1768968"/>
                  </a:cubicBezTo>
                  <a:lnTo>
                    <a:pt x="13126" y="1768968"/>
                  </a:lnTo>
                  <a:cubicBezTo>
                    <a:pt x="5877" y="1768968"/>
                    <a:pt x="0" y="1763091"/>
                    <a:pt x="0" y="1755842"/>
                  </a:cubicBezTo>
                  <a:lnTo>
                    <a:pt x="0" y="13126"/>
                  </a:lnTo>
                  <a:cubicBezTo>
                    <a:pt x="0" y="9645"/>
                    <a:pt x="1383" y="6306"/>
                    <a:pt x="3845" y="3845"/>
                  </a:cubicBezTo>
                  <a:cubicBezTo>
                    <a:pt x="6306" y="1383"/>
                    <a:pt x="9645" y="0"/>
                    <a:pt x="13126" y="0"/>
                  </a:cubicBezTo>
                  <a:close/>
                </a:path>
              </a:pathLst>
            </a:custGeom>
            <a:solidFill>
              <a:srgbClr val="C5CDB7"/>
            </a:solidFill>
          </p:spPr>
        </p:sp>
        <p:sp>
          <p:nvSpPr>
            <p:cNvPr name="TextBox 8" id="8"/>
            <p:cNvSpPr txBox="true"/>
            <p:nvPr/>
          </p:nvSpPr>
          <p:spPr>
            <a:xfrm>
              <a:off x="0" y="-38100"/>
              <a:ext cx="3883413" cy="1807068"/>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390073" y="3703475"/>
            <a:ext cx="13507854" cy="5330534"/>
          </a:xfrm>
          <a:prstGeom prst="rect">
            <a:avLst/>
          </a:prstGeom>
        </p:spPr>
        <p:txBody>
          <a:bodyPr anchor="t" rtlCol="false" tIns="0" lIns="0" bIns="0" rIns="0">
            <a:spAutoFit/>
          </a:bodyPr>
          <a:lstStyle/>
          <a:p>
            <a:pPr algn="ctr">
              <a:lnSpc>
                <a:spcPts val="4713"/>
              </a:lnSpc>
            </a:pPr>
            <a:r>
              <a:rPr lang="en-US" sz="4405">
                <a:solidFill>
                  <a:srgbClr val="FFFFFF"/>
                </a:solidFill>
                <a:latin typeface="Clear Sans"/>
              </a:rPr>
              <a:t>Answer: (a) local variable</a:t>
            </a:r>
          </a:p>
          <a:p>
            <a:pPr algn="ctr">
              <a:lnSpc>
                <a:spcPts val="4713"/>
              </a:lnSpc>
            </a:pPr>
          </a:p>
          <a:p>
            <a:pPr algn="ctr">
              <a:lnSpc>
                <a:spcPts val="4713"/>
              </a:lnSpc>
            </a:pPr>
            <a:r>
              <a:rPr lang="en-US" sz="4405">
                <a:solidFill>
                  <a:srgbClr val="FFFFFF"/>
                </a:solidFill>
                <a:latin typeface="Clear Sans"/>
              </a:rPr>
              <a:t>Explanation: In the function's body, the precedence of the local variable is more than the global variable with the same name. If the name of the function's local variable is the same as the name of the global variable, then the local variable hides the global variable.</a:t>
            </a:r>
          </a:p>
          <a:p>
            <a:pPr algn="ctr">
              <a:lnSpc>
                <a:spcPts val="4713"/>
              </a:lnSpc>
              <a:spcBef>
                <a:spcPct val="0"/>
              </a:spcBef>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grpSp>
        <p:nvGrpSpPr>
          <p:cNvPr name="Group 3" id="3"/>
          <p:cNvGrpSpPr/>
          <p:nvPr/>
        </p:nvGrpSpPr>
        <p:grpSpPr>
          <a:xfrm rot="0">
            <a:off x="792591" y="3884547"/>
            <a:ext cx="1689684" cy="168968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808970"/>
            </a:solidFill>
          </p:spPr>
        </p:sp>
        <p:sp>
          <p:nvSpPr>
            <p:cNvPr name="TextBox 5" id="5"/>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a</a:t>
              </a:r>
            </a:p>
          </p:txBody>
        </p:sp>
      </p:grpSp>
      <p:grpSp>
        <p:nvGrpSpPr>
          <p:cNvPr name="Group 6" id="6"/>
          <p:cNvGrpSpPr/>
          <p:nvPr/>
        </p:nvGrpSpPr>
        <p:grpSpPr>
          <a:xfrm rot="0">
            <a:off x="792591" y="6183018"/>
            <a:ext cx="1689684" cy="168968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A2AB91"/>
            </a:solidFill>
          </p:spPr>
        </p:sp>
        <p:sp>
          <p:nvSpPr>
            <p:cNvPr name="TextBox 8" id="8"/>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b</a:t>
              </a:r>
            </a:p>
          </p:txBody>
        </p:sp>
      </p:grpSp>
      <p:sp>
        <p:nvSpPr>
          <p:cNvPr name="TextBox 9" id="9"/>
          <p:cNvSpPr txBox="true"/>
          <p:nvPr/>
        </p:nvSpPr>
        <p:spPr>
          <a:xfrm rot="0">
            <a:off x="3347546" y="3873909"/>
            <a:ext cx="5159475" cy="1269591"/>
          </a:xfrm>
          <a:prstGeom prst="rect">
            <a:avLst/>
          </a:prstGeom>
        </p:spPr>
        <p:txBody>
          <a:bodyPr anchor="t" rtlCol="false" tIns="0" lIns="0" bIns="0" rIns="0">
            <a:spAutoFit/>
          </a:bodyPr>
          <a:lstStyle/>
          <a:p>
            <a:pPr>
              <a:lnSpc>
                <a:spcPts val="5230"/>
              </a:lnSpc>
            </a:pPr>
            <a:r>
              <a:rPr lang="en-US" sz="3189">
                <a:solidFill>
                  <a:srgbClr val="000000"/>
                </a:solidFill>
                <a:latin typeface="Clear Sans"/>
              </a:rPr>
              <a:t>$("h1").style("background-color","yellow");</a:t>
            </a:r>
          </a:p>
        </p:txBody>
      </p:sp>
      <p:sp>
        <p:nvSpPr>
          <p:cNvPr name="TextBox 10" id="10"/>
          <p:cNvSpPr txBox="true"/>
          <p:nvPr/>
        </p:nvSpPr>
        <p:spPr>
          <a:xfrm rot="0">
            <a:off x="3347546" y="6211909"/>
            <a:ext cx="5510168" cy="1269543"/>
          </a:xfrm>
          <a:prstGeom prst="rect">
            <a:avLst/>
          </a:prstGeom>
        </p:spPr>
        <p:txBody>
          <a:bodyPr anchor="t" rtlCol="false" tIns="0" lIns="0" bIns="0" rIns="0">
            <a:spAutoFit/>
          </a:bodyPr>
          <a:lstStyle/>
          <a:p>
            <a:pPr>
              <a:lnSpc>
                <a:spcPts val="5231"/>
              </a:lnSpc>
            </a:pPr>
            <a:r>
              <a:rPr lang="en-US" sz="3189">
                <a:solidFill>
                  <a:srgbClr val="000000"/>
                </a:solidFill>
                <a:latin typeface="Clear Sans"/>
              </a:rPr>
              <a:t>$("h1").html("background-color","yellow");</a:t>
            </a:r>
          </a:p>
        </p:txBody>
      </p:sp>
      <p:grpSp>
        <p:nvGrpSpPr>
          <p:cNvPr name="Group 11" id="11"/>
          <p:cNvGrpSpPr/>
          <p:nvPr/>
        </p:nvGrpSpPr>
        <p:grpSpPr>
          <a:xfrm rot="0">
            <a:off x="9722986" y="3884547"/>
            <a:ext cx="1689684" cy="168968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A2AB91"/>
            </a:solidFill>
          </p:spPr>
        </p:sp>
        <p:sp>
          <p:nvSpPr>
            <p:cNvPr name="TextBox 13" id="13"/>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c</a:t>
              </a:r>
            </a:p>
          </p:txBody>
        </p:sp>
      </p:grpSp>
      <p:grpSp>
        <p:nvGrpSpPr>
          <p:cNvPr name="Group 14" id="14"/>
          <p:cNvGrpSpPr/>
          <p:nvPr/>
        </p:nvGrpSpPr>
        <p:grpSpPr>
          <a:xfrm rot="0">
            <a:off x="9722986" y="6183018"/>
            <a:ext cx="1689684" cy="168968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808970"/>
            </a:solidFill>
          </p:spPr>
        </p:sp>
        <p:sp>
          <p:nvSpPr>
            <p:cNvPr name="TextBox 16" id="16"/>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d</a:t>
              </a:r>
            </a:p>
          </p:txBody>
        </p:sp>
      </p:grpSp>
      <p:sp>
        <p:nvSpPr>
          <p:cNvPr name="TextBox 17" id="17"/>
          <p:cNvSpPr txBox="true"/>
          <p:nvPr/>
        </p:nvSpPr>
        <p:spPr>
          <a:xfrm rot="0">
            <a:off x="12031795" y="3873909"/>
            <a:ext cx="5792975" cy="1269439"/>
          </a:xfrm>
          <a:prstGeom prst="rect">
            <a:avLst/>
          </a:prstGeom>
        </p:spPr>
        <p:txBody>
          <a:bodyPr anchor="t" rtlCol="false" tIns="0" lIns="0" bIns="0" rIns="0">
            <a:spAutoFit/>
          </a:bodyPr>
          <a:lstStyle/>
          <a:p>
            <a:pPr>
              <a:lnSpc>
                <a:spcPts val="5234"/>
              </a:lnSpc>
            </a:pPr>
            <a:r>
              <a:rPr lang="en-US" sz="3191">
                <a:solidFill>
                  <a:srgbClr val="000000"/>
                </a:solidFill>
                <a:latin typeface="Clear Sans"/>
              </a:rPr>
              <a:t>$("h1").css("background-color","yellow");</a:t>
            </a:r>
          </a:p>
        </p:txBody>
      </p:sp>
      <p:sp>
        <p:nvSpPr>
          <p:cNvPr name="TextBox 18" id="18"/>
          <p:cNvSpPr txBox="true"/>
          <p:nvPr/>
        </p:nvSpPr>
        <p:spPr>
          <a:xfrm rot="0">
            <a:off x="12031795" y="6273235"/>
            <a:ext cx="4370216" cy="1269417"/>
          </a:xfrm>
          <a:prstGeom prst="rect">
            <a:avLst/>
          </a:prstGeom>
        </p:spPr>
        <p:txBody>
          <a:bodyPr anchor="t" rtlCol="false" tIns="0" lIns="0" bIns="0" rIns="0">
            <a:spAutoFit/>
          </a:bodyPr>
          <a:lstStyle/>
          <a:p>
            <a:pPr>
              <a:lnSpc>
                <a:spcPts val="5235"/>
              </a:lnSpc>
            </a:pPr>
            <a:r>
              <a:rPr lang="en-US" sz="3192">
                <a:solidFill>
                  <a:srgbClr val="000000"/>
                </a:solidFill>
                <a:latin typeface="Clear Sans"/>
              </a:rPr>
              <a:t>$("h1").layout("background-color","yellow");</a:t>
            </a:r>
          </a:p>
        </p:txBody>
      </p:sp>
      <p:sp>
        <p:nvSpPr>
          <p:cNvPr name="Freeform 19" id="19"/>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3"/>
            <a:stretch>
              <a:fillRect l="0" t="0" r="0" b="0"/>
            </a:stretch>
          </a:blipFill>
        </p:spPr>
      </p:sp>
      <p:sp>
        <p:nvSpPr>
          <p:cNvPr name="Freeform 20" id="20"/>
          <p:cNvSpPr/>
          <p:nvPr/>
        </p:nvSpPr>
        <p:spPr>
          <a:xfrm flipH="false" flipV="false" rot="0">
            <a:off x="15829945" y="-1459253"/>
            <a:ext cx="3189508" cy="3384093"/>
          </a:xfrm>
          <a:custGeom>
            <a:avLst/>
            <a:gdLst/>
            <a:ahLst/>
            <a:cxnLst/>
            <a:rect r="r" b="b" t="t" l="l"/>
            <a:pathLst>
              <a:path h="3384093" w="3189508">
                <a:moveTo>
                  <a:pt x="0" y="0"/>
                </a:moveTo>
                <a:lnTo>
                  <a:pt x="3189508" y="0"/>
                </a:lnTo>
                <a:lnTo>
                  <a:pt x="3189508" y="3384093"/>
                </a:lnTo>
                <a:lnTo>
                  <a:pt x="0" y="33840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552075" y="8268016"/>
            <a:ext cx="3189508" cy="3384093"/>
          </a:xfrm>
          <a:custGeom>
            <a:avLst/>
            <a:gdLst/>
            <a:ahLst/>
            <a:cxnLst/>
            <a:rect r="r" b="b" t="t" l="l"/>
            <a:pathLst>
              <a:path h="3384093" w="3189508">
                <a:moveTo>
                  <a:pt x="0" y="0"/>
                </a:moveTo>
                <a:lnTo>
                  <a:pt x="3189508" y="0"/>
                </a:lnTo>
                <a:lnTo>
                  <a:pt x="3189508" y="3384093"/>
                </a:lnTo>
                <a:lnTo>
                  <a:pt x="0" y="33840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2" id="22"/>
          <p:cNvGrpSpPr/>
          <p:nvPr/>
        </p:nvGrpSpPr>
        <p:grpSpPr>
          <a:xfrm rot="0">
            <a:off x="2482275" y="1490678"/>
            <a:ext cx="13305369" cy="1622344"/>
            <a:chOff x="0" y="0"/>
            <a:chExt cx="3504295" cy="427284"/>
          </a:xfrm>
        </p:grpSpPr>
        <p:sp>
          <p:nvSpPr>
            <p:cNvPr name="Freeform 23" id="23"/>
            <p:cNvSpPr/>
            <p:nvPr/>
          </p:nvSpPr>
          <p:spPr>
            <a:xfrm flipH="false" flipV="false" rot="0">
              <a:off x="0" y="0"/>
              <a:ext cx="3504295" cy="427284"/>
            </a:xfrm>
            <a:custGeom>
              <a:avLst/>
              <a:gdLst/>
              <a:ahLst/>
              <a:cxnLst/>
              <a:rect r="r" b="b" t="t" l="l"/>
              <a:pathLst>
                <a:path h="427284" w="3504295">
                  <a:moveTo>
                    <a:pt x="14547" y="0"/>
                  </a:moveTo>
                  <a:lnTo>
                    <a:pt x="3489748" y="0"/>
                  </a:lnTo>
                  <a:cubicBezTo>
                    <a:pt x="3497782" y="0"/>
                    <a:pt x="3504295" y="6513"/>
                    <a:pt x="3504295" y="14547"/>
                  </a:cubicBezTo>
                  <a:lnTo>
                    <a:pt x="3504295" y="412737"/>
                  </a:lnTo>
                  <a:cubicBezTo>
                    <a:pt x="3504295" y="420771"/>
                    <a:pt x="3497782" y="427284"/>
                    <a:pt x="3489748" y="427284"/>
                  </a:cubicBezTo>
                  <a:lnTo>
                    <a:pt x="14547" y="427284"/>
                  </a:lnTo>
                  <a:cubicBezTo>
                    <a:pt x="6513" y="427284"/>
                    <a:pt x="0" y="420771"/>
                    <a:pt x="0" y="412737"/>
                  </a:cubicBezTo>
                  <a:lnTo>
                    <a:pt x="0" y="14547"/>
                  </a:lnTo>
                  <a:cubicBezTo>
                    <a:pt x="0" y="6513"/>
                    <a:pt x="6513" y="0"/>
                    <a:pt x="14547" y="0"/>
                  </a:cubicBezTo>
                  <a:close/>
                </a:path>
              </a:pathLst>
            </a:custGeom>
            <a:solidFill>
              <a:srgbClr val="A2AB91"/>
            </a:solidFill>
          </p:spPr>
        </p:sp>
        <p:sp>
          <p:nvSpPr>
            <p:cNvPr name="TextBox 24" id="24"/>
            <p:cNvSpPr txBox="true"/>
            <p:nvPr/>
          </p:nvSpPr>
          <p:spPr>
            <a:xfrm>
              <a:off x="0" y="-85725"/>
              <a:ext cx="3504295" cy="513009"/>
            </a:xfrm>
            <a:prstGeom prst="rect">
              <a:avLst/>
            </a:prstGeom>
          </p:spPr>
          <p:txBody>
            <a:bodyPr anchor="ctr" rtlCol="false" tIns="50800" lIns="50800" bIns="50800" rIns="50800"/>
            <a:lstStyle/>
            <a:p>
              <a:pPr algn="ctr">
                <a:lnSpc>
                  <a:spcPts val="5879"/>
                </a:lnSpc>
              </a:pPr>
              <a:r>
                <a:rPr lang="en-US" sz="4199">
                  <a:solidFill>
                    <a:srgbClr val="FFFFFF"/>
                  </a:solidFill>
                  <a:latin typeface="Hammersmith One"/>
                </a:rPr>
                <a:t>17) The correct syntax to set the background color of all h1 elements to yellow in jQuery -</a:t>
              </a:r>
            </a:p>
          </p:txBody>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AutoShape 3" id="3"/>
          <p:cNvSpPr/>
          <p:nvPr/>
        </p:nvSpPr>
        <p:spPr>
          <a:xfrm flipV="true">
            <a:off x="-2301195" y="6639318"/>
            <a:ext cx="22890391" cy="0"/>
          </a:xfrm>
          <a:prstGeom prst="line">
            <a:avLst/>
          </a:prstGeom>
          <a:ln cap="flat" w="19050">
            <a:solidFill>
              <a:srgbClr val="F1E9E3"/>
            </a:solidFill>
            <a:prstDash val="solid"/>
            <a:headEnd type="none" len="sm" w="sm"/>
            <a:tailEnd type="none" len="sm" w="sm"/>
          </a:ln>
        </p:spPr>
      </p:sp>
      <p:sp>
        <p:nvSpPr>
          <p:cNvPr name="Freeform 4" id="4"/>
          <p:cNvSpPr/>
          <p:nvPr/>
        </p:nvSpPr>
        <p:spPr>
          <a:xfrm flipH="false" flipV="false" rot="2225019">
            <a:off x="1139865" y="6203530"/>
            <a:ext cx="945645" cy="890626"/>
          </a:xfrm>
          <a:custGeom>
            <a:avLst/>
            <a:gdLst/>
            <a:ahLst/>
            <a:cxnLst/>
            <a:rect r="r" b="b" t="t" l="l"/>
            <a:pathLst>
              <a:path h="890626" w="945645">
                <a:moveTo>
                  <a:pt x="0" y="0"/>
                </a:moveTo>
                <a:lnTo>
                  <a:pt x="945645" y="0"/>
                </a:lnTo>
                <a:lnTo>
                  <a:pt x="945645" y="890626"/>
                </a:lnTo>
                <a:lnTo>
                  <a:pt x="0" y="8906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884723" y="1028700"/>
            <a:ext cx="2670523" cy="1542227"/>
          </a:xfrm>
          <a:custGeom>
            <a:avLst/>
            <a:gdLst/>
            <a:ahLst/>
            <a:cxnLst/>
            <a:rect r="r" b="b" t="t" l="l"/>
            <a:pathLst>
              <a:path h="1542227" w="2670523">
                <a:moveTo>
                  <a:pt x="0" y="0"/>
                </a:moveTo>
                <a:lnTo>
                  <a:pt x="2670524" y="0"/>
                </a:lnTo>
                <a:lnTo>
                  <a:pt x="2670524" y="1542227"/>
                </a:lnTo>
                <a:lnTo>
                  <a:pt x="0" y="15422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884158" y="1367290"/>
            <a:ext cx="14823415" cy="8524773"/>
          </a:xfrm>
          <a:custGeom>
            <a:avLst/>
            <a:gdLst/>
            <a:ahLst/>
            <a:cxnLst/>
            <a:rect r="r" b="b" t="t" l="l"/>
            <a:pathLst>
              <a:path h="8524773" w="14823415">
                <a:moveTo>
                  <a:pt x="0" y="0"/>
                </a:moveTo>
                <a:lnTo>
                  <a:pt x="14823414" y="0"/>
                </a:lnTo>
                <a:lnTo>
                  <a:pt x="14823414" y="8524773"/>
                </a:lnTo>
                <a:lnTo>
                  <a:pt x="0" y="85247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3419750" y="2932058"/>
            <a:ext cx="11752231" cy="6210012"/>
          </a:xfrm>
          <a:prstGeom prst="rect">
            <a:avLst/>
          </a:prstGeom>
        </p:spPr>
        <p:txBody>
          <a:bodyPr anchor="t" rtlCol="false" tIns="0" lIns="0" bIns="0" rIns="0">
            <a:spAutoFit/>
          </a:bodyPr>
          <a:lstStyle/>
          <a:p>
            <a:pPr algn="ctr">
              <a:lnSpc>
                <a:spcPts val="4919"/>
              </a:lnSpc>
            </a:pPr>
            <a:r>
              <a:rPr lang="en-US" sz="4597">
                <a:solidFill>
                  <a:srgbClr val="FFFFFF"/>
                </a:solidFill>
                <a:latin typeface="Clear Sans"/>
              </a:rPr>
              <a:t>Answer: (c) $("h1").css("background-color","yellow");</a:t>
            </a:r>
          </a:p>
          <a:p>
            <a:pPr algn="ctr">
              <a:lnSpc>
                <a:spcPts val="4919"/>
              </a:lnSpc>
            </a:pPr>
          </a:p>
          <a:p>
            <a:pPr algn="ctr">
              <a:lnSpc>
                <a:spcPts val="4919"/>
              </a:lnSpc>
            </a:pPr>
            <a:r>
              <a:rPr lang="en-US" sz="4597">
                <a:solidFill>
                  <a:srgbClr val="FFFFFF"/>
                </a:solidFill>
                <a:latin typeface="Clear Sans"/>
              </a:rPr>
              <a:t>Explanation: In jQuery, using the css() method, we can set the style of an HTML element. The correct syntax for setting the background color to yellow of an h1 element is - $("h1").css("background-color","yellow");</a:t>
            </a:r>
          </a:p>
          <a:p>
            <a:pPr algn="ctr">
              <a:lnSpc>
                <a:spcPts val="4919"/>
              </a:lnSpc>
              <a:spcBef>
                <a:spcPct val="0"/>
              </a:spcBef>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731453" y="1571878"/>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3"/>
            <a:stretch>
              <a:fillRect l="0" t="0" r="0" b="0"/>
            </a:stretch>
          </a:blipFill>
        </p:spPr>
      </p:sp>
      <p:sp>
        <p:nvSpPr>
          <p:cNvPr name="Freeform 4" id="4"/>
          <p:cNvSpPr/>
          <p:nvPr/>
        </p:nvSpPr>
        <p:spPr>
          <a:xfrm flipH="false" flipV="false" rot="2216375">
            <a:off x="6338587" y="3332688"/>
            <a:ext cx="5936007" cy="5104966"/>
          </a:xfrm>
          <a:custGeom>
            <a:avLst/>
            <a:gdLst/>
            <a:ahLst/>
            <a:cxnLst/>
            <a:rect r="r" b="b" t="t" l="l"/>
            <a:pathLst>
              <a:path h="5104966" w="5936007">
                <a:moveTo>
                  <a:pt x="0" y="0"/>
                </a:moveTo>
                <a:lnTo>
                  <a:pt x="5936007" y="0"/>
                </a:lnTo>
                <a:lnTo>
                  <a:pt x="5936007" y="5104966"/>
                </a:lnTo>
                <a:lnTo>
                  <a:pt x="0" y="51049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529030" y="3304605"/>
            <a:ext cx="7229940" cy="3405924"/>
          </a:xfrm>
          <a:prstGeom prst="rect">
            <a:avLst/>
          </a:prstGeom>
        </p:spPr>
        <p:txBody>
          <a:bodyPr anchor="t" rtlCol="false" tIns="0" lIns="0" bIns="0" rIns="0">
            <a:spAutoFit/>
          </a:bodyPr>
          <a:lstStyle/>
          <a:p>
            <a:pPr algn="ctr">
              <a:lnSpc>
                <a:spcPts val="12557"/>
              </a:lnSpc>
            </a:pPr>
            <a:r>
              <a:rPr lang="en-US" sz="13218">
                <a:solidFill>
                  <a:srgbClr val="000000"/>
                </a:solidFill>
                <a:latin typeface="Bryndan Write Bold"/>
              </a:rPr>
              <a:t>Thank you!</a:t>
            </a:r>
          </a:p>
        </p:txBody>
      </p:sp>
      <p:sp>
        <p:nvSpPr>
          <p:cNvPr name="Freeform 6" id="6"/>
          <p:cNvSpPr/>
          <p:nvPr/>
        </p:nvSpPr>
        <p:spPr>
          <a:xfrm flipH="false" flipV="false" rot="-7071524">
            <a:off x="3896019" y="6110207"/>
            <a:ext cx="1890776" cy="1200643"/>
          </a:xfrm>
          <a:custGeom>
            <a:avLst/>
            <a:gdLst/>
            <a:ahLst/>
            <a:cxnLst/>
            <a:rect r="r" b="b" t="t" l="l"/>
            <a:pathLst>
              <a:path h="1200643" w="1890776">
                <a:moveTo>
                  <a:pt x="0" y="0"/>
                </a:moveTo>
                <a:lnTo>
                  <a:pt x="1890776" y="0"/>
                </a:lnTo>
                <a:lnTo>
                  <a:pt x="1890776" y="1200643"/>
                </a:lnTo>
                <a:lnTo>
                  <a:pt x="0" y="12006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3940469">
            <a:off x="12074896" y="3002691"/>
            <a:ext cx="1890776" cy="1200643"/>
          </a:xfrm>
          <a:custGeom>
            <a:avLst/>
            <a:gdLst/>
            <a:ahLst/>
            <a:cxnLst/>
            <a:rect r="r" b="b" t="t" l="l"/>
            <a:pathLst>
              <a:path h="1200643" w="1890776">
                <a:moveTo>
                  <a:pt x="0" y="0"/>
                </a:moveTo>
                <a:lnTo>
                  <a:pt x="1890776" y="0"/>
                </a:lnTo>
                <a:lnTo>
                  <a:pt x="1890776" y="1200643"/>
                </a:lnTo>
                <a:lnTo>
                  <a:pt x="0" y="12006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402305" y="6990300"/>
            <a:ext cx="749536" cy="952066"/>
          </a:xfrm>
          <a:custGeom>
            <a:avLst/>
            <a:gdLst/>
            <a:ahLst/>
            <a:cxnLst/>
            <a:rect r="r" b="b" t="t" l="l"/>
            <a:pathLst>
              <a:path h="952066" w="749536">
                <a:moveTo>
                  <a:pt x="0" y="0"/>
                </a:moveTo>
                <a:lnTo>
                  <a:pt x="749535" y="0"/>
                </a:lnTo>
                <a:lnTo>
                  <a:pt x="749535" y="952066"/>
                </a:lnTo>
                <a:lnTo>
                  <a:pt x="0" y="9520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2907953" y="7815778"/>
            <a:ext cx="473665" cy="601653"/>
          </a:xfrm>
          <a:custGeom>
            <a:avLst/>
            <a:gdLst/>
            <a:ahLst/>
            <a:cxnLst/>
            <a:rect r="r" b="b" t="t" l="l"/>
            <a:pathLst>
              <a:path h="601653" w="473665">
                <a:moveTo>
                  <a:pt x="0" y="0"/>
                </a:moveTo>
                <a:lnTo>
                  <a:pt x="473665" y="0"/>
                </a:lnTo>
                <a:lnTo>
                  <a:pt x="473665" y="601653"/>
                </a:lnTo>
                <a:lnTo>
                  <a:pt x="0" y="6016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2225019">
            <a:off x="1510424" y="1727017"/>
            <a:ext cx="945645" cy="890626"/>
          </a:xfrm>
          <a:custGeom>
            <a:avLst/>
            <a:gdLst/>
            <a:ahLst/>
            <a:cxnLst/>
            <a:rect r="r" b="b" t="t" l="l"/>
            <a:pathLst>
              <a:path h="890626" w="945645">
                <a:moveTo>
                  <a:pt x="0" y="0"/>
                </a:moveTo>
                <a:lnTo>
                  <a:pt x="945646" y="0"/>
                </a:lnTo>
                <a:lnTo>
                  <a:pt x="945646" y="890626"/>
                </a:lnTo>
                <a:lnTo>
                  <a:pt x="0" y="8906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966975" y="8200599"/>
            <a:ext cx="4080399" cy="2784873"/>
          </a:xfrm>
          <a:custGeom>
            <a:avLst/>
            <a:gdLst/>
            <a:ahLst/>
            <a:cxnLst/>
            <a:rect r="r" b="b" t="t" l="l"/>
            <a:pathLst>
              <a:path h="2784873" w="4080399">
                <a:moveTo>
                  <a:pt x="0" y="0"/>
                </a:moveTo>
                <a:lnTo>
                  <a:pt x="4080400" y="0"/>
                </a:lnTo>
                <a:lnTo>
                  <a:pt x="4080400" y="2784873"/>
                </a:lnTo>
                <a:lnTo>
                  <a:pt x="0" y="27848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5261551" y="1531976"/>
            <a:ext cx="3757902" cy="922394"/>
          </a:xfrm>
          <a:custGeom>
            <a:avLst/>
            <a:gdLst/>
            <a:ahLst/>
            <a:cxnLst/>
            <a:rect r="r" b="b" t="t" l="l"/>
            <a:pathLst>
              <a:path h="922394" w="3757902">
                <a:moveTo>
                  <a:pt x="0" y="0"/>
                </a:moveTo>
                <a:lnTo>
                  <a:pt x="3757902" y="0"/>
                </a:lnTo>
                <a:lnTo>
                  <a:pt x="3757902" y="922394"/>
                </a:lnTo>
                <a:lnTo>
                  <a:pt x="0" y="92239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337535" y="3963658"/>
            <a:ext cx="1669640" cy="1897318"/>
          </a:xfrm>
          <a:custGeom>
            <a:avLst/>
            <a:gdLst/>
            <a:ahLst/>
            <a:cxnLst/>
            <a:rect r="r" b="b" t="t" l="l"/>
            <a:pathLst>
              <a:path h="1897318" w="1669640">
                <a:moveTo>
                  <a:pt x="0" y="0"/>
                </a:moveTo>
                <a:lnTo>
                  <a:pt x="1669640" y="0"/>
                </a:lnTo>
                <a:lnTo>
                  <a:pt x="1669640" y="1897318"/>
                </a:lnTo>
                <a:lnTo>
                  <a:pt x="0" y="189731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4065121" y="630103"/>
            <a:ext cx="2670523" cy="1542227"/>
          </a:xfrm>
          <a:custGeom>
            <a:avLst/>
            <a:gdLst/>
            <a:ahLst/>
            <a:cxnLst/>
            <a:rect r="r" b="b" t="t" l="l"/>
            <a:pathLst>
              <a:path h="1542227" w="2670523">
                <a:moveTo>
                  <a:pt x="0" y="0"/>
                </a:moveTo>
                <a:lnTo>
                  <a:pt x="2670524" y="0"/>
                </a:lnTo>
                <a:lnTo>
                  <a:pt x="2670524" y="1542227"/>
                </a:lnTo>
                <a:lnTo>
                  <a:pt x="0" y="154222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0">
            <a:off x="15141254" y="7815778"/>
            <a:ext cx="3878199" cy="4114800"/>
          </a:xfrm>
          <a:custGeom>
            <a:avLst/>
            <a:gdLst/>
            <a:ahLst/>
            <a:cxnLst/>
            <a:rect r="r" b="b" t="t" l="l"/>
            <a:pathLst>
              <a:path h="4114800" w="3878199">
                <a:moveTo>
                  <a:pt x="0" y="0"/>
                </a:moveTo>
                <a:lnTo>
                  <a:pt x="3878199" y="0"/>
                </a:lnTo>
                <a:lnTo>
                  <a:pt x="3878199"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6" id="16"/>
          <p:cNvSpPr/>
          <p:nvPr/>
        </p:nvSpPr>
        <p:spPr>
          <a:xfrm flipH="false" flipV="false" rot="0">
            <a:off x="10067815" y="828716"/>
            <a:ext cx="2334490" cy="1625654"/>
          </a:xfrm>
          <a:custGeom>
            <a:avLst/>
            <a:gdLst/>
            <a:ahLst/>
            <a:cxnLst/>
            <a:rect r="r" b="b" t="t" l="l"/>
            <a:pathLst>
              <a:path h="1625654" w="2334490">
                <a:moveTo>
                  <a:pt x="0" y="0"/>
                </a:moveTo>
                <a:lnTo>
                  <a:pt x="2334490" y="0"/>
                </a:lnTo>
                <a:lnTo>
                  <a:pt x="2334490" y="1625654"/>
                </a:lnTo>
                <a:lnTo>
                  <a:pt x="0" y="162565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7" id="17"/>
          <p:cNvSpPr/>
          <p:nvPr/>
        </p:nvSpPr>
        <p:spPr>
          <a:xfrm flipH="false" flipV="false" rot="0">
            <a:off x="17080354" y="3730884"/>
            <a:ext cx="3056045" cy="2979644"/>
          </a:xfrm>
          <a:custGeom>
            <a:avLst/>
            <a:gdLst/>
            <a:ahLst/>
            <a:cxnLst/>
            <a:rect r="r" b="b" t="t" l="l"/>
            <a:pathLst>
              <a:path h="2979644" w="3056045">
                <a:moveTo>
                  <a:pt x="0" y="0"/>
                </a:moveTo>
                <a:lnTo>
                  <a:pt x="3056045" y="0"/>
                </a:lnTo>
                <a:lnTo>
                  <a:pt x="3056045" y="2979645"/>
                </a:lnTo>
                <a:lnTo>
                  <a:pt x="0" y="297964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TextBox 18" id="18"/>
          <p:cNvSpPr txBox="true"/>
          <p:nvPr/>
        </p:nvSpPr>
        <p:spPr>
          <a:xfrm rot="0">
            <a:off x="6056910" y="8814817"/>
            <a:ext cx="6174179" cy="542925"/>
          </a:xfrm>
          <a:prstGeom prst="rect">
            <a:avLst/>
          </a:prstGeom>
        </p:spPr>
        <p:txBody>
          <a:bodyPr anchor="t" rtlCol="false" tIns="0" lIns="0" bIns="0" rIns="0">
            <a:spAutoFit/>
          </a:bodyPr>
          <a:lstStyle/>
          <a:p>
            <a:pPr algn="ctr">
              <a:lnSpc>
                <a:spcPts val="4425"/>
              </a:lnSpc>
            </a:pPr>
            <a:r>
              <a:rPr lang="en-US" sz="2500">
                <a:solidFill>
                  <a:srgbClr val="000000"/>
                </a:solidFill>
                <a:latin typeface="Poppins Bold"/>
              </a:rPr>
              <a:t>By Riya Singh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AutoShape 3" id="3"/>
          <p:cNvSpPr/>
          <p:nvPr/>
        </p:nvSpPr>
        <p:spPr>
          <a:xfrm flipV="true">
            <a:off x="-2301195" y="6639318"/>
            <a:ext cx="22890391" cy="0"/>
          </a:xfrm>
          <a:prstGeom prst="line">
            <a:avLst/>
          </a:prstGeom>
          <a:ln cap="flat" w="19050">
            <a:solidFill>
              <a:srgbClr val="F1E9E3"/>
            </a:solidFill>
            <a:prstDash val="solid"/>
            <a:headEnd type="none" len="sm" w="sm"/>
            <a:tailEnd type="none" len="sm" w="sm"/>
          </a:ln>
        </p:spPr>
      </p:sp>
      <p:sp>
        <p:nvSpPr>
          <p:cNvPr name="Freeform 4" id="4"/>
          <p:cNvSpPr/>
          <p:nvPr/>
        </p:nvSpPr>
        <p:spPr>
          <a:xfrm flipH="false" flipV="false" rot="0">
            <a:off x="0" y="567503"/>
            <a:ext cx="3757902" cy="922394"/>
          </a:xfrm>
          <a:custGeom>
            <a:avLst/>
            <a:gdLst/>
            <a:ahLst/>
            <a:cxnLst/>
            <a:rect r="r" b="b" t="t" l="l"/>
            <a:pathLst>
              <a:path h="922394" w="3757902">
                <a:moveTo>
                  <a:pt x="0" y="0"/>
                </a:moveTo>
                <a:lnTo>
                  <a:pt x="3757902" y="0"/>
                </a:lnTo>
                <a:lnTo>
                  <a:pt x="3757902" y="922394"/>
                </a:lnTo>
                <a:lnTo>
                  <a:pt x="0" y="9223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961949" y="1975380"/>
            <a:ext cx="1297351" cy="1474263"/>
          </a:xfrm>
          <a:custGeom>
            <a:avLst/>
            <a:gdLst/>
            <a:ahLst/>
            <a:cxnLst/>
            <a:rect r="r" b="b" t="t" l="l"/>
            <a:pathLst>
              <a:path h="1474263" w="1297351">
                <a:moveTo>
                  <a:pt x="0" y="0"/>
                </a:moveTo>
                <a:lnTo>
                  <a:pt x="1297351" y="0"/>
                </a:lnTo>
                <a:lnTo>
                  <a:pt x="1297351" y="1474263"/>
                </a:lnTo>
                <a:lnTo>
                  <a:pt x="0" y="14742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640388" y="2686617"/>
            <a:ext cx="14744834" cy="6716551"/>
            <a:chOff x="0" y="0"/>
            <a:chExt cx="3883413" cy="1768968"/>
          </a:xfrm>
        </p:grpSpPr>
        <p:sp>
          <p:nvSpPr>
            <p:cNvPr name="Freeform 7" id="7"/>
            <p:cNvSpPr/>
            <p:nvPr/>
          </p:nvSpPr>
          <p:spPr>
            <a:xfrm flipH="false" flipV="false" rot="0">
              <a:off x="0" y="0"/>
              <a:ext cx="3883413" cy="1768968"/>
            </a:xfrm>
            <a:custGeom>
              <a:avLst/>
              <a:gdLst/>
              <a:ahLst/>
              <a:cxnLst/>
              <a:rect r="r" b="b" t="t" l="l"/>
              <a:pathLst>
                <a:path h="1768968" w="3883413">
                  <a:moveTo>
                    <a:pt x="13126" y="0"/>
                  </a:moveTo>
                  <a:lnTo>
                    <a:pt x="3870287" y="0"/>
                  </a:lnTo>
                  <a:cubicBezTo>
                    <a:pt x="3873768" y="0"/>
                    <a:pt x="3877107" y="1383"/>
                    <a:pt x="3879568" y="3845"/>
                  </a:cubicBezTo>
                  <a:cubicBezTo>
                    <a:pt x="3882030" y="6306"/>
                    <a:pt x="3883413" y="9645"/>
                    <a:pt x="3883413" y="13126"/>
                  </a:cubicBezTo>
                  <a:lnTo>
                    <a:pt x="3883413" y="1755842"/>
                  </a:lnTo>
                  <a:cubicBezTo>
                    <a:pt x="3883413" y="1759323"/>
                    <a:pt x="3882030" y="1762662"/>
                    <a:pt x="3879568" y="1765123"/>
                  </a:cubicBezTo>
                  <a:cubicBezTo>
                    <a:pt x="3877107" y="1767585"/>
                    <a:pt x="3873768" y="1768968"/>
                    <a:pt x="3870287" y="1768968"/>
                  </a:cubicBezTo>
                  <a:lnTo>
                    <a:pt x="13126" y="1768968"/>
                  </a:lnTo>
                  <a:cubicBezTo>
                    <a:pt x="5877" y="1768968"/>
                    <a:pt x="0" y="1763091"/>
                    <a:pt x="0" y="1755842"/>
                  </a:cubicBezTo>
                  <a:lnTo>
                    <a:pt x="0" y="13126"/>
                  </a:lnTo>
                  <a:cubicBezTo>
                    <a:pt x="0" y="9645"/>
                    <a:pt x="1383" y="6306"/>
                    <a:pt x="3845" y="3845"/>
                  </a:cubicBezTo>
                  <a:cubicBezTo>
                    <a:pt x="6306" y="1383"/>
                    <a:pt x="9645" y="0"/>
                    <a:pt x="13126" y="0"/>
                  </a:cubicBezTo>
                  <a:close/>
                </a:path>
              </a:pathLst>
            </a:custGeom>
            <a:solidFill>
              <a:srgbClr val="808970"/>
            </a:solidFill>
          </p:spPr>
        </p:sp>
        <p:sp>
          <p:nvSpPr>
            <p:cNvPr name="TextBox 8" id="8"/>
            <p:cNvSpPr txBox="true"/>
            <p:nvPr/>
          </p:nvSpPr>
          <p:spPr>
            <a:xfrm>
              <a:off x="0" y="-38100"/>
              <a:ext cx="3883413" cy="1807068"/>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311238">
            <a:off x="-493552" y="3099973"/>
            <a:ext cx="19002575" cy="6426325"/>
          </a:xfrm>
          <a:custGeom>
            <a:avLst/>
            <a:gdLst/>
            <a:ahLst/>
            <a:cxnLst/>
            <a:rect r="r" b="b" t="t" l="l"/>
            <a:pathLst>
              <a:path h="6426325" w="19002575">
                <a:moveTo>
                  <a:pt x="0" y="0"/>
                </a:moveTo>
                <a:lnTo>
                  <a:pt x="19002576" y="0"/>
                </a:lnTo>
                <a:lnTo>
                  <a:pt x="19002576" y="6426326"/>
                </a:lnTo>
                <a:lnTo>
                  <a:pt x="0" y="64263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2253809" y="4541673"/>
            <a:ext cx="13507854" cy="3558884"/>
          </a:xfrm>
          <a:prstGeom prst="rect">
            <a:avLst/>
          </a:prstGeom>
        </p:spPr>
        <p:txBody>
          <a:bodyPr anchor="t" rtlCol="false" tIns="0" lIns="0" bIns="0" rIns="0">
            <a:spAutoFit/>
          </a:bodyPr>
          <a:lstStyle/>
          <a:p>
            <a:pPr algn="ctr">
              <a:lnSpc>
                <a:spcPts val="4713"/>
              </a:lnSpc>
            </a:pPr>
            <a:r>
              <a:rPr lang="en-US" sz="4405">
                <a:solidFill>
                  <a:srgbClr val="E0E0DD"/>
                </a:solidFill>
                <a:latin typeface="Clear Sans Bold"/>
              </a:rPr>
              <a:t>Answer: (c)</a:t>
            </a:r>
            <a:r>
              <a:rPr lang="en-US" sz="4405">
                <a:solidFill>
                  <a:srgbClr val="E0E0DD"/>
                </a:solidFill>
                <a:latin typeface="Clear Sans"/>
              </a:rPr>
              <a:t> the $ sign</a:t>
            </a:r>
          </a:p>
          <a:p>
            <a:pPr algn="ctr">
              <a:lnSpc>
                <a:spcPts val="4713"/>
              </a:lnSpc>
            </a:pPr>
            <a:r>
              <a:rPr lang="en-US" sz="4405">
                <a:solidFill>
                  <a:srgbClr val="E0E0DD"/>
                </a:solidFill>
                <a:latin typeface="Clear Sans"/>
              </a:rPr>
              <a:t>Explanation: Every jQuery selector start with this dollar sign $(). This sign is known as the factory function. It uses the three basic building blocks while selecting an element in a given document.</a:t>
            </a:r>
          </a:p>
          <a:p>
            <a:pPr algn="ctr">
              <a:lnSpc>
                <a:spcPts val="4713"/>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grpSp>
        <p:nvGrpSpPr>
          <p:cNvPr name="Group 3" id="3"/>
          <p:cNvGrpSpPr/>
          <p:nvPr/>
        </p:nvGrpSpPr>
        <p:grpSpPr>
          <a:xfrm rot="0">
            <a:off x="1637433" y="3884547"/>
            <a:ext cx="1689684" cy="168968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808970"/>
            </a:solidFill>
          </p:spPr>
        </p:sp>
        <p:sp>
          <p:nvSpPr>
            <p:cNvPr name="TextBox 5" id="5"/>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a</a:t>
              </a:r>
            </a:p>
          </p:txBody>
        </p:sp>
      </p:grpSp>
      <p:grpSp>
        <p:nvGrpSpPr>
          <p:cNvPr name="Group 6" id="6"/>
          <p:cNvGrpSpPr/>
          <p:nvPr/>
        </p:nvGrpSpPr>
        <p:grpSpPr>
          <a:xfrm rot="0">
            <a:off x="1637433" y="6183018"/>
            <a:ext cx="1689684" cy="168968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A2AB91"/>
            </a:solidFill>
          </p:spPr>
        </p:sp>
        <p:sp>
          <p:nvSpPr>
            <p:cNvPr name="TextBox 8" id="8"/>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b</a:t>
              </a:r>
            </a:p>
          </p:txBody>
        </p:sp>
      </p:grpSp>
      <p:sp>
        <p:nvSpPr>
          <p:cNvPr name="TextBox 9" id="9"/>
          <p:cNvSpPr txBox="true"/>
          <p:nvPr/>
        </p:nvSpPr>
        <p:spPr>
          <a:xfrm rot="0">
            <a:off x="3993788" y="3553679"/>
            <a:ext cx="4650823" cy="2584041"/>
          </a:xfrm>
          <a:prstGeom prst="rect">
            <a:avLst/>
          </a:prstGeom>
        </p:spPr>
        <p:txBody>
          <a:bodyPr anchor="t" rtlCol="false" tIns="0" lIns="0" bIns="0" rIns="0">
            <a:spAutoFit/>
          </a:bodyPr>
          <a:lstStyle/>
          <a:p>
            <a:pPr>
              <a:lnSpc>
                <a:spcPts val="5230"/>
              </a:lnSpc>
            </a:pPr>
            <a:r>
              <a:rPr lang="en-US" sz="3189">
                <a:solidFill>
                  <a:srgbClr val="000000"/>
                </a:solidFill>
                <a:latin typeface="Clear Sans"/>
              </a:rPr>
              <a:t>an HTML element references the entire document</a:t>
            </a:r>
          </a:p>
          <a:p>
            <a:pPr>
              <a:lnSpc>
                <a:spcPts val="5230"/>
              </a:lnSpc>
            </a:pPr>
          </a:p>
        </p:txBody>
      </p:sp>
      <p:sp>
        <p:nvSpPr>
          <p:cNvPr name="TextBox 10" id="10"/>
          <p:cNvSpPr txBox="true"/>
          <p:nvPr/>
        </p:nvSpPr>
        <p:spPr>
          <a:xfrm rot="0">
            <a:off x="3944386" y="6097065"/>
            <a:ext cx="4700224" cy="1926768"/>
          </a:xfrm>
          <a:prstGeom prst="rect">
            <a:avLst/>
          </a:prstGeom>
        </p:spPr>
        <p:txBody>
          <a:bodyPr anchor="t" rtlCol="false" tIns="0" lIns="0" bIns="0" rIns="0">
            <a:spAutoFit/>
          </a:bodyPr>
          <a:lstStyle/>
          <a:p>
            <a:pPr>
              <a:lnSpc>
                <a:spcPts val="5231"/>
              </a:lnSpc>
            </a:pPr>
            <a:r>
              <a:rPr lang="en-US" sz="3189">
                <a:solidFill>
                  <a:srgbClr val="000000"/>
                </a:solidFill>
                <a:latin typeface="Clear Sans"/>
              </a:rPr>
              <a:t>an HTML element references its own action</a:t>
            </a:r>
          </a:p>
          <a:p>
            <a:pPr>
              <a:lnSpc>
                <a:spcPts val="5231"/>
              </a:lnSpc>
            </a:pPr>
          </a:p>
        </p:txBody>
      </p:sp>
      <p:grpSp>
        <p:nvGrpSpPr>
          <p:cNvPr name="Group 11" id="11"/>
          <p:cNvGrpSpPr/>
          <p:nvPr/>
        </p:nvGrpSpPr>
        <p:grpSpPr>
          <a:xfrm rot="0">
            <a:off x="9722986" y="3884547"/>
            <a:ext cx="1689684" cy="168968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A2AB91"/>
            </a:solidFill>
          </p:spPr>
        </p:sp>
        <p:sp>
          <p:nvSpPr>
            <p:cNvPr name="TextBox 13" id="13"/>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c</a:t>
              </a:r>
            </a:p>
          </p:txBody>
        </p:sp>
      </p:grpSp>
      <p:grpSp>
        <p:nvGrpSpPr>
          <p:cNvPr name="Group 14" id="14"/>
          <p:cNvGrpSpPr/>
          <p:nvPr/>
        </p:nvGrpSpPr>
        <p:grpSpPr>
          <a:xfrm rot="0">
            <a:off x="9722986" y="6183018"/>
            <a:ext cx="1689684" cy="168968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808970"/>
            </a:solidFill>
          </p:spPr>
        </p:sp>
        <p:sp>
          <p:nvSpPr>
            <p:cNvPr name="TextBox 16" id="16"/>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d</a:t>
              </a:r>
            </a:p>
          </p:txBody>
        </p:sp>
      </p:grpSp>
      <p:sp>
        <p:nvSpPr>
          <p:cNvPr name="TextBox 17" id="17"/>
          <p:cNvSpPr txBox="true"/>
          <p:nvPr/>
        </p:nvSpPr>
        <p:spPr>
          <a:xfrm rot="0">
            <a:off x="12079420" y="3551629"/>
            <a:ext cx="5179880" cy="2583889"/>
          </a:xfrm>
          <a:prstGeom prst="rect">
            <a:avLst/>
          </a:prstGeom>
        </p:spPr>
        <p:txBody>
          <a:bodyPr anchor="t" rtlCol="false" tIns="0" lIns="0" bIns="0" rIns="0">
            <a:spAutoFit/>
          </a:bodyPr>
          <a:lstStyle/>
          <a:p>
            <a:pPr>
              <a:lnSpc>
                <a:spcPts val="5234"/>
              </a:lnSpc>
            </a:pPr>
            <a:r>
              <a:rPr lang="en-US" sz="3191">
                <a:solidFill>
                  <a:srgbClr val="000000"/>
                </a:solidFill>
                <a:latin typeface="Clear Sans"/>
              </a:rPr>
              <a:t>an HTML element references the action of its parent element</a:t>
            </a:r>
          </a:p>
          <a:p>
            <a:pPr>
              <a:lnSpc>
                <a:spcPts val="5234"/>
              </a:lnSpc>
            </a:pPr>
          </a:p>
        </p:txBody>
      </p:sp>
      <p:sp>
        <p:nvSpPr>
          <p:cNvPr name="TextBox 18" id="18"/>
          <p:cNvSpPr txBox="true"/>
          <p:nvPr/>
        </p:nvSpPr>
        <p:spPr>
          <a:xfrm rot="0">
            <a:off x="12031795" y="6533256"/>
            <a:ext cx="4370216" cy="1269417"/>
          </a:xfrm>
          <a:prstGeom prst="rect">
            <a:avLst/>
          </a:prstGeom>
        </p:spPr>
        <p:txBody>
          <a:bodyPr anchor="t" rtlCol="false" tIns="0" lIns="0" bIns="0" rIns="0">
            <a:spAutoFit/>
          </a:bodyPr>
          <a:lstStyle/>
          <a:p>
            <a:pPr>
              <a:lnSpc>
                <a:spcPts val="5235"/>
              </a:lnSpc>
            </a:pPr>
            <a:r>
              <a:rPr lang="en-US" sz="3192">
                <a:solidFill>
                  <a:srgbClr val="000000"/>
                </a:solidFill>
                <a:latin typeface="Clear Sans"/>
              </a:rPr>
              <a:t>A</a:t>
            </a:r>
            <a:r>
              <a:rPr lang="en-US" sz="3192">
                <a:solidFill>
                  <a:srgbClr val="000000"/>
                </a:solidFill>
                <a:latin typeface="Clear Sans"/>
              </a:rPr>
              <a:t>ll of the above</a:t>
            </a:r>
          </a:p>
          <a:p>
            <a:pPr>
              <a:lnSpc>
                <a:spcPts val="5235"/>
              </a:lnSpc>
            </a:pPr>
          </a:p>
        </p:txBody>
      </p:sp>
      <p:sp>
        <p:nvSpPr>
          <p:cNvPr name="Freeform 19" id="19"/>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3"/>
            <a:stretch>
              <a:fillRect l="0" t="0" r="0" b="0"/>
            </a:stretch>
          </a:blipFill>
        </p:spPr>
      </p:sp>
      <p:sp>
        <p:nvSpPr>
          <p:cNvPr name="Freeform 20" id="20"/>
          <p:cNvSpPr/>
          <p:nvPr/>
        </p:nvSpPr>
        <p:spPr>
          <a:xfrm flipH="false" flipV="false" rot="0">
            <a:off x="15829945" y="-1459253"/>
            <a:ext cx="3189508" cy="3384093"/>
          </a:xfrm>
          <a:custGeom>
            <a:avLst/>
            <a:gdLst/>
            <a:ahLst/>
            <a:cxnLst/>
            <a:rect r="r" b="b" t="t" l="l"/>
            <a:pathLst>
              <a:path h="3384093" w="3189508">
                <a:moveTo>
                  <a:pt x="0" y="0"/>
                </a:moveTo>
                <a:lnTo>
                  <a:pt x="3189508" y="0"/>
                </a:lnTo>
                <a:lnTo>
                  <a:pt x="3189508" y="3384093"/>
                </a:lnTo>
                <a:lnTo>
                  <a:pt x="0" y="33840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552075" y="8268016"/>
            <a:ext cx="3189508" cy="3384093"/>
          </a:xfrm>
          <a:custGeom>
            <a:avLst/>
            <a:gdLst/>
            <a:ahLst/>
            <a:cxnLst/>
            <a:rect r="r" b="b" t="t" l="l"/>
            <a:pathLst>
              <a:path h="3384093" w="3189508">
                <a:moveTo>
                  <a:pt x="0" y="0"/>
                </a:moveTo>
                <a:lnTo>
                  <a:pt x="3189508" y="0"/>
                </a:lnTo>
                <a:lnTo>
                  <a:pt x="3189508" y="3384093"/>
                </a:lnTo>
                <a:lnTo>
                  <a:pt x="0" y="33840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2" id="22"/>
          <p:cNvGrpSpPr/>
          <p:nvPr/>
        </p:nvGrpSpPr>
        <p:grpSpPr>
          <a:xfrm rot="0">
            <a:off x="2482275" y="1490678"/>
            <a:ext cx="13305369" cy="1622344"/>
            <a:chOff x="0" y="0"/>
            <a:chExt cx="3504295" cy="427284"/>
          </a:xfrm>
        </p:grpSpPr>
        <p:sp>
          <p:nvSpPr>
            <p:cNvPr name="Freeform 23" id="23"/>
            <p:cNvSpPr/>
            <p:nvPr/>
          </p:nvSpPr>
          <p:spPr>
            <a:xfrm flipH="false" flipV="false" rot="0">
              <a:off x="0" y="0"/>
              <a:ext cx="3504295" cy="427284"/>
            </a:xfrm>
            <a:custGeom>
              <a:avLst/>
              <a:gdLst/>
              <a:ahLst/>
              <a:cxnLst/>
              <a:rect r="r" b="b" t="t" l="l"/>
              <a:pathLst>
                <a:path h="427284" w="3504295">
                  <a:moveTo>
                    <a:pt x="14547" y="0"/>
                  </a:moveTo>
                  <a:lnTo>
                    <a:pt x="3489748" y="0"/>
                  </a:lnTo>
                  <a:cubicBezTo>
                    <a:pt x="3497782" y="0"/>
                    <a:pt x="3504295" y="6513"/>
                    <a:pt x="3504295" y="14547"/>
                  </a:cubicBezTo>
                  <a:lnTo>
                    <a:pt x="3504295" y="412737"/>
                  </a:lnTo>
                  <a:cubicBezTo>
                    <a:pt x="3504295" y="420771"/>
                    <a:pt x="3497782" y="427284"/>
                    <a:pt x="3489748" y="427284"/>
                  </a:cubicBezTo>
                  <a:lnTo>
                    <a:pt x="14547" y="427284"/>
                  </a:lnTo>
                  <a:cubicBezTo>
                    <a:pt x="6513" y="427284"/>
                    <a:pt x="0" y="420771"/>
                    <a:pt x="0" y="412737"/>
                  </a:cubicBezTo>
                  <a:lnTo>
                    <a:pt x="0" y="14547"/>
                  </a:lnTo>
                  <a:cubicBezTo>
                    <a:pt x="0" y="6513"/>
                    <a:pt x="6513" y="0"/>
                    <a:pt x="14547" y="0"/>
                  </a:cubicBezTo>
                  <a:close/>
                </a:path>
              </a:pathLst>
            </a:custGeom>
            <a:solidFill>
              <a:srgbClr val="A2AB91"/>
            </a:solidFill>
          </p:spPr>
        </p:sp>
        <p:sp>
          <p:nvSpPr>
            <p:cNvPr name="TextBox 24" id="24"/>
            <p:cNvSpPr txBox="true"/>
            <p:nvPr/>
          </p:nvSpPr>
          <p:spPr>
            <a:xfrm>
              <a:off x="0" y="-76200"/>
              <a:ext cx="3504295" cy="503484"/>
            </a:xfrm>
            <a:prstGeom prst="rect">
              <a:avLst/>
            </a:prstGeom>
          </p:spPr>
          <p:txBody>
            <a:bodyPr anchor="ctr" rtlCol="false" tIns="50800" lIns="50800" bIns="50800" rIns="50800"/>
            <a:lstStyle/>
            <a:p>
              <a:pPr algn="ctr">
                <a:lnSpc>
                  <a:spcPts val="5879"/>
                </a:lnSpc>
              </a:pPr>
              <a:r>
                <a:rPr lang="en-US" sz="4199">
                  <a:solidFill>
                    <a:srgbClr val="FFFFFF"/>
                  </a:solidFill>
                  <a:latin typeface="Clear Sans"/>
                </a:rPr>
                <a:t>2) $(this) in jQuery is used when -</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AutoShape 3" id="3"/>
          <p:cNvSpPr/>
          <p:nvPr/>
        </p:nvSpPr>
        <p:spPr>
          <a:xfrm flipV="true">
            <a:off x="-2301195" y="6639318"/>
            <a:ext cx="22890391" cy="0"/>
          </a:xfrm>
          <a:prstGeom prst="line">
            <a:avLst/>
          </a:prstGeom>
          <a:ln cap="flat" w="19050">
            <a:solidFill>
              <a:srgbClr val="F1E9E3"/>
            </a:solidFill>
            <a:prstDash val="solid"/>
            <a:headEnd type="none" len="sm" w="sm"/>
            <a:tailEnd type="none" len="sm" w="sm"/>
          </a:ln>
        </p:spPr>
      </p:sp>
      <p:sp>
        <p:nvSpPr>
          <p:cNvPr name="Freeform 4" id="4"/>
          <p:cNvSpPr/>
          <p:nvPr/>
        </p:nvSpPr>
        <p:spPr>
          <a:xfrm flipH="false" flipV="false" rot="2225019">
            <a:off x="1139865" y="6203530"/>
            <a:ext cx="945645" cy="890626"/>
          </a:xfrm>
          <a:custGeom>
            <a:avLst/>
            <a:gdLst/>
            <a:ahLst/>
            <a:cxnLst/>
            <a:rect r="r" b="b" t="t" l="l"/>
            <a:pathLst>
              <a:path h="890626" w="945645">
                <a:moveTo>
                  <a:pt x="0" y="0"/>
                </a:moveTo>
                <a:lnTo>
                  <a:pt x="945645" y="0"/>
                </a:lnTo>
                <a:lnTo>
                  <a:pt x="945645" y="890626"/>
                </a:lnTo>
                <a:lnTo>
                  <a:pt x="0" y="8906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884723" y="1028700"/>
            <a:ext cx="2670523" cy="1542227"/>
          </a:xfrm>
          <a:custGeom>
            <a:avLst/>
            <a:gdLst/>
            <a:ahLst/>
            <a:cxnLst/>
            <a:rect r="r" b="b" t="t" l="l"/>
            <a:pathLst>
              <a:path h="1542227" w="2670523">
                <a:moveTo>
                  <a:pt x="0" y="0"/>
                </a:moveTo>
                <a:lnTo>
                  <a:pt x="2670524" y="0"/>
                </a:lnTo>
                <a:lnTo>
                  <a:pt x="2670524" y="1542227"/>
                </a:lnTo>
                <a:lnTo>
                  <a:pt x="0" y="15422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884158" y="1367290"/>
            <a:ext cx="14823415" cy="8524773"/>
          </a:xfrm>
          <a:custGeom>
            <a:avLst/>
            <a:gdLst/>
            <a:ahLst/>
            <a:cxnLst/>
            <a:rect r="r" b="b" t="t" l="l"/>
            <a:pathLst>
              <a:path h="8524773" w="14823415">
                <a:moveTo>
                  <a:pt x="0" y="0"/>
                </a:moveTo>
                <a:lnTo>
                  <a:pt x="14823414" y="0"/>
                </a:lnTo>
                <a:lnTo>
                  <a:pt x="14823414" y="8524773"/>
                </a:lnTo>
                <a:lnTo>
                  <a:pt x="0" y="85247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3132493" y="3537241"/>
            <a:ext cx="12023014" cy="4207454"/>
          </a:xfrm>
          <a:prstGeom prst="rect">
            <a:avLst/>
          </a:prstGeom>
        </p:spPr>
        <p:txBody>
          <a:bodyPr anchor="t" rtlCol="false" tIns="0" lIns="0" bIns="0" rIns="0">
            <a:spAutoFit/>
          </a:bodyPr>
          <a:lstStyle/>
          <a:p>
            <a:pPr algn="ctr">
              <a:lnSpc>
                <a:spcPts val="4152"/>
              </a:lnSpc>
            </a:pPr>
            <a:r>
              <a:rPr lang="en-US" sz="3881">
                <a:solidFill>
                  <a:srgbClr val="000000"/>
                </a:solidFill>
                <a:latin typeface="Clear Sans Bold"/>
              </a:rPr>
              <a:t>Answer: (b) </a:t>
            </a:r>
            <a:r>
              <a:rPr lang="en-US" sz="3881">
                <a:solidFill>
                  <a:srgbClr val="000000"/>
                </a:solidFill>
                <a:latin typeface="Clear Sans"/>
              </a:rPr>
              <a:t>an HTML element references its own action</a:t>
            </a:r>
          </a:p>
          <a:p>
            <a:pPr algn="ctr">
              <a:lnSpc>
                <a:spcPts val="4152"/>
              </a:lnSpc>
            </a:pPr>
            <a:r>
              <a:rPr lang="en-US" sz="3881">
                <a:solidFill>
                  <a:srgbClr val="000000"/>
                </a:solidFill>
                <a:latin typeface="Clear Sans"/>
              </a:rPr>
              <a:t>Explanation: $(this) and this refers to the same element. But they are used in a different way. When 'this' is wrapped in $(), it becomes the jQuery object, and it is used when an HTML element refers to its own action.</a:t>
            </a:r>
          </a:p>
          <a:p>
            <a:pPr algn="ctr">
              <a:lnSpc>
                <a:spcPts val="4152"/>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7103800" y="8426142"/>
            <a:ext cx="4080399" cy="2784873"/>
          </a:xfrm>
          <a:custGeom>
            <a:avLst/>
            <a:gdLst/>
            <a:ahLst/>
            <a:cxnLst/>
            <a:rect r="r" b="b" t="t" l="l"/>
            <a:pathLst>
              <a:path h="2784873" w="4080399">
                <a:moveTo>
                  <a:pt x="0" y="0"/>
                </a:moveTo>
                <a:lnTo>
                  <a:pt x="4080400" y="0"/>
                </a:lnTo>
                <a:lnTo>
                  <a:pt x="4080400" y="2784872"/>
                </a:lnTo>
                <a:lnTo>
                  <a:pt x="0" y="27848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207003" y="7639944"/>
            <a:ext cx="749536" cy="952066"/>
          </a:xfrm>
          <a:custGeom>
            <a:avLst/>
            <a:gdLst/>
            <a:ahLst/>
            <a:cxnLst/>
            <a:rect r="r" b="b" t="t" l="l"/>
            <a:pathLst>
              <a:path h="952066" w="749536">
                <a:moveTo>
                  <a:pt x="0" y="0"/>
                </a:moveTo>
                <a:lnTo>
                  <a:pt x="749536" y="0"/>
                </a:lnTo>
                <a:lnTo>
                  <a:pt x="749536" y="952066"/>
                </a:lnTo>
                <a:lnTo>
                  <a:pt x="0" y="952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719706" y="8592010"/>
            <a:ext cx="473665" cy="601653"/>
          </a:xfrm>
          <a:custGeom>
            <a:avLst/>
            <a:gdLst/>
            <a:ahLst/>
            <a:cxnLst/>
            <a:rect r="r" b="b" t="t" l="l"/>
            <a:pathLst>
              <a:path h="601653" w="473665">
                <a:moveTo>
                  <a:pt x="0" y="0"/>
                </a:moveTo>
                <a:lnTo>
                  <a:pt x="473666" y="0"/>
                </a:lnTo>
                <a:lnTo>
                  <a:pt x="473666" y="601653"/>
                </a:lnTo>
                <a:lnTo>
                  <a:pt x="0" y="6016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451485" y="0"/>
            <a:ext cx="2334490" cy="1625654"/>
          </a:xfrm>
          <a:custGeom>
            <a:avLst/>
            <a:gdLst/>
            <a:ahLst/>
            <a:cxnLst/>
            <a:rect r="r" b="b" t="t" l="l"/>
            <a:pathLst>
              <a:path h="1625654" w="2334490">
                <a:moveTo>
                  <a:pt x="0" y="0"/>
                </a:moveTo>
                <a:lnTo>
                  <a:pt x="2334490" y="0"/>
                </a:lnTo>
                <a:lnTo>
                  <a:pt x="2334490" y="1625654"/>
                </a:lnTo>
                <a:lnTo>
                  <a:pt x="0" y="16256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2224630" y="1383015"/>
            <a:ext cx="13838739" cy="2212793"/>
            <a:chOff x="0" y="0"/>
            <a:chExt cx="3644771" cy="582793"/>
          </a:xfrm>
        </p:grpSpPr>
        <p:sp>
          <p:nvSpPr>
            <p:cNvPr name="Freeform 8" id="8"/>
            <p:cNvSpPr/>
            <p:nvPr/>
          </p:nvSpPr>
          <p:spPr>
            <a:xfrm flipH="false" flipV="false" rot="0">
              <a:off x="0" y="0"/>
              <a:ext cx="3644771" cy="582793"/>
            </a:xfrm>
            <a:custGeom>
              <a:avLst/>
              <a:gdLst/>
              <a:ahLst/>
              <a:cxnLst/>
              <a:rect r="r" b="b" t="t" l="l"/>
              <a:pathLst>
                <a:path h="582793" w="3644771">
                  <a:moveTo>
                    <a:pt x="13986" y="0"/>
                  </a:moveTo>
                  <a:lnTo>
                    <a:pt x="3630785" y="0"/>
                  </a:lnTo>
                  <a:cubicBezTo>
                    <a:pt x="3634494" y="0"/>
                    <a:pt x="3638052" y="1474"/>
                    <a:pt x="3640675" y="4096"/>
                  </a:cubicBezTo>
                  <a:cubicBezTo>
                    <a:pt x="3643297" y="6719"/>
                    <a:pt x="3644771" y="10277"/>
                    <a:pt x="3644771" y="13986"/>
                  </a:cubicBezTo>
                  <a:lnTo>
                    <a:pt x="3644771" y="568807"/>
                  </a:lnTo>
                  <a:cubicBezTo>
                    <a:pt x="3644771" y="576531"/>
                    <a:pt x="3638509" y="582793"/>
                    <a:pt x="3630785" y="582793"/>
                  </a:cubicBezTo>
                  <a:lnTo>
                    <a:pt x="13986" y="582793"/>
                  </a:lnTo>
                  <a:cubicBezTo>
                    <a:pt x="10277" y="582793"/>
                    <a:pt x="6719" y="581320"/>
                    <a:pt x="4096" y="578697"/>
                  </a:cubicBezTo>
                  <a:cubicBezTo>
                    <a:pt x="1474" y="576074"/>
                    <a:pt x="0" y="572516"/>
                    <a:pt x="0" y="568807"/>
                  </a:cubicBezTo>
                  <a:lnTo>
                    <a:pt x="0" y="13986"/>
                  </a:lnTo>
                  <a:cubicBezTo>
                    <a:pt x="0" y="10277"/>
                    <a:pt x="1474" y="6719"/>
                    <a:pt x="4096" y="4096"/>
                  </a:cubicBezTo>
                  <a:cubicBezTo>
                    <a:pt x="6719" y="1474"/>
                    <a:pt x="10277" y="0"/>
                    <a:pt x="13986" y="0"/>
                  </a:cubicBezTo>
                  <a:close/>
                </a:path>
              </a:pathLst>
            </a:custGeom>
            <a:solidFill>
              <a:srgbClr val="A2AB91"/>
            </a:solidFill>
          </p:spPr>
        </p:sp>
        <p:sp>
          <p:nvSpPr>
            <p:cNvPr name="TextBox 9" id="9"/>
            <p:cNvSpPr txBox="true"/>
            <p:nvPr/>
          </p:nvSpPr>
          <p:spPr>
            <a:xfrm>
              <a:off x="0" y="-66675"/>
              <a:ext cx="3644771" cy="649468"/>
            </a:xfrm>
            <a:prstGeom prst="rect">
              <a:avLst/>
            </a:prstGeom>
          </p:spPr>
          <p:txBody>
            <a:bodyPr anchor="ctr" rtlCol="false" tIns="50800" lIns="50800" bIns="50800" rIns="50800"/>
            <a:lstStyle/>
            <a:p>
              <a:pPr algn="ctr">
                <a:lnSpc>
                  <a:spcPts val="5039"/>
                </a:lnSpc>
              </a:pPr>
              <a:r>
                <a:rPr lang="en-US" sz="3599">
                  <a:solidFill>
                    <a:srgbClr val="FFFFFF"/>
                  </a:solidFill>
                  <a:latin typeface="Hammersmith One"/>
                </a:rPr>
                <a:t>3) Which of the following jQuery method is used to hide the selected elements?</a:t>
              </a:r>
            </a:p>
          </p:txBody>
        </p:sp>
      </p:grpSp>
      <p:sp>
        <p:nvSpPr>
          <p:cNvPr name="Freeform 10" id="10"/>
          <p:cNvSpPr/>
          <p:nvPr/>
        </p:nvSpPr>
        <p:spPr>
          <a:xfrm flipH="false" flipV="false" rot="0">
            <a:off x="1375653" y="4532460"/>
            <a:ext cx="7024252" cy="1736906"/>
          </a:xfrm>
          <a:custGeom>
            <a:avLst/>
            <a:gdLst/>
            <a:ahLst/>
            <a:cxnLst/>
            <a:rect r="r" b="b" t="t" l="l"/>
            <a:pathLst>
              <a:path h="1736906" w="7024252">
                <a:moveTo>
                  <a:pt x="0" y="0"/>
                </a:moveTo>
                <a:lnTo>
                  <a:pt x="7024253" y="0"/>
                </a:lnTo>
                <a:lnTo>
                  <a:pt x="7024253" y="1736906"/>
                </a:lnTo>
                <a:lnTo>
                  <a:pt x="0" y="17369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678183" y="7206020"/>
            <a:ext cx="7120246" cy="1760643"/>
          </a:xfrm>
          <a:custGeom>
            <a:avLst/>
            <a:gdLst/>
            <a:ahLst/>
            <a:cxnLst/>
            <a:rect r="r" b="b" t="t" l="l"/>
            <a:pathLst>
              <a:path h="1760643" w="7120246">
                <a:moveTo>
                  <a:pt x="0" y="0"/>
                </a:moveTo>
                <a:lnTo>
                  <a:pt x="7120247" y="0"/>
                </a:lnTo>
                <a:lnTo>
                  <a:pt x="7120247" y="1760642"/>
                </a:lnTo>
                <a:lnTo>
                  <a:pt x="0" y="17606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9587802" y="4639453"/>
            <a:ext cx="6993969" cy="1729418"/>
          </a:xfrm>
          <a:custGeom>
            <a:avLst/>
            <a:gdLst/>
            <a:ahLst/>
            <a:cxnLst/>
            <a:rect r="r" b="b" t="t" l="l"/>
            <a:pathLst>
              <a:path h="1729418" w="6993969">
                <a:moveTo>
                  <a:pt x="0" y="0"/>
                </a:moveTo>
                <a:lnTo>
                  <a:pt x="6993969" y="0"/>
                </a:lnTo>
                <a:lnTo>
                  <a:pt x="6993969" y="1729418"/>
                </a:lnTo>
                <a:lnTo>
                  <a:pt x="0" y="17294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9587802" y="7251268"/>
            <a:ext cx="6993969" cy="1729418"/>
          </a:xfrm>
          <a:custGeom>
            <a:avLst/>
            <a:gdLst/>
            <a:ahLst/>
            <a:cxnLst/>
            <a:rect r="r" b="b" t="t" l="l"/>
            <a:pathLst>
              <a:path h="1729418" w="6993969">
                <a:moveTo>
                  <a:pt x="0" y="0"/>
                </a:moveTo>
                <a:lnTo>
                  <a:pt x="6993969" y="0"/>
                </a:lnTo>
                <a:lnTo>
                  <a:pt x="6993969" y="1729418"/>
                </a:lnTo>
                <a:lnTo>
                  <a:pt x="0" y="17294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1944008" y="4756887"/>
            <a:ext cx="5887543" cy="1736877"/>
          </a:xfrm>
          <a:prstGeom prst="rect">
            <a:avLst/>
          </a:prstGeom>
        </p:spPr>
        <p:txBody>
          <a:bodyPr anchor="t" rtlCol="false" tIns="0" lIns="0" bIns="0" rIns="0">
            <a:spAutoFit/>
          </a:bodyPr>
          <a:lstStyle/>
          <a:p>
            <a:pPr algn="ctr">
              <a:lnSpc>
                <a:spcPts val="4536"/>
              </a:lnSpc>
            </a:pPr>
            <a:r>
              <a:rPr lang="en-US" sz="4240">
                <a:solidFill>
                  <a:srgbClr val="323232"/>
                </a:solidFill>
                <a:latin typeface="Clear Sans"/>
              </a:rPr>
              <a:t>a)  T</a:t>
            </a:r>
            <a:r>
              <a:rPr lang="en-US" sz="4240">
                <a:solidFill>
                  <a:srgbClr val="323232"/>
                </a:solidFill>
                <a:latin typeface="Clear Sans"/>
              </a:rPr>
              <a:t>he hidden() method</a:t>
            </a:r>
          </a:p>
          <a:p>
            <a:pPr algn="ctr">
              <a:lnSpc>
                <a:spcPts val="4536"/>
              </a:lnSpc>
              <a:spcBef>
                <a:spcPct val="0"/>
              </a:spcBef>
            </a:pPr>
          </a:p>
        </p:txBody>
      </p:sp>
      <p:sp>
        <p:nvSpPr>
          <p:cNvPr name="TextBox 15" id="15"/>
          <p:cNvSpPr txBox="true"/>
          <p:nvPr/>
        </p:nvSpPr>
        <p:spPr>
          <a:xfrm rot="0">
            <a:off x="10173438" y="7521423"/>
            <a:ext cx="6045373" cy="1736877"/>
          </a:xfrm>
          <a:prstGeom prst="rect">
            <a:avLst/>
          </a:prstGeom>
        </p:spPr>
        <p:txBody>
          <a:bodyPr anchor="t" rtlCol="false" tIns="0" lIns="0" bIns="0" rIns="0">
            <a:spAutoFit/>
          </a:bodyPr>
          <a:lstStyle/>
          <a:p>
            <a:pPr algn="ctr">
              <a:lnSpc>
                <a:spcPts val="4536"/>
              </a:lnSpc>
            </a:pPr>
            <a:r>
              <a:rPr lang="en-US" sz="4239">
                <a:solidFill>
                  <a:srgbClr val="323232"/>
                </a:solidFill>
                <a:latin typeface="Clear Sans"/>
              </a:rPr>
              <a:t>d)  The display(none) met</a:t>
            </a:r>
            <a:r>
              <a:rPr lang="en-US" sz="4239">
                <a:solidFill>
                  <a:srgbClr val="323232"/>
                </a:solidFill>
                <a:latin typeface="Clear Sans"/>
              </a:rPr>
              <a:t>hod</a:t>
            </a:r>
          </a:p>
          <a:p>
            <a:pPr algn="ctr">
              <a:lnSpc>
                <a:spcPts val="4536"/>
              </a:lnSpc>
              <a:spcBef>
                <a:spcPct val="0"/>
              </a:spcBef>
            </a:pPr>
          </a:p>
        </p:txBody>
      </p:sp>
      <p:sp>
        <p:nvSpPr>
          <p:cNvPr name="TextBox 16" id="16"/>
          <p:cNvSpPr txBox="true"/>
          <p:nvPr/>
        </p:nvSpPr>
        <p:spPr>
          <a:xfrm rot="0">
            <a:off x="2313101" y="7521423"/>
            <a:ext cx="6286067" cy="1736877"/>
          </a:xfrm>
          <a:prstGeom prst="rect">
            <a:avLst/>
          </a:prstGeom>
        </p:spPr>
        <p:txBody>
          <a:bodyPr anchor="t" rtlCol="false" tIns="0" lIns="0" bIns="0" rIns="0">
            <a:spAutoFit/>
          </a:bodyPr>
          <a:lstStyle/>
          <a:p>
            <a:pPr algn="ctr">
              <a:lnSpc>
                <a:spcPts val="4536"/>
              </a:lnSpc>
            </a:pPr>
            <a:r>
              <a:rPr lang="en-US" sz="4239">
                <a:solidFill>
                  <a:srgbClr val="323232"/>
                </a:solidFill>
                <a:latin typeface="Clear Sans"/>
              </a:rPr>
              <a:t>c)  T</a:t>
            </a:r>
            <a:r>
              <a:rPr lang="en-US" sz="4239">
                <a:solidFill>
                  <a:srgbClr val="323232"/>
                </a:solidFill>
                <a:latin typeface="Clear Sans"/>
              </a:rPr>
              <a:t>he visible(false) method</a:t>
            </a:r>
          </a:p>
          <a:p>
            <a:pPr algn="ctr">
              <a:lnSpc>
                <a:spcPts val="4536"/>
              </a:lnSpc>
              <a:spcBef>
                <a:spcPct val="0"/>
              </a:spcBef>
            </a:pPr>
          </a:p>
        </p:txBody>
      </p:sp>
      <p:sp>
        <p:nvSpPr>
          <p:cNvPr name="TextBox 17" id="17"/>
          <p:cNvSpPr txBox="true"/>
          <p:nvPr/>
        </p:nvSpPr>
        <p:spPr>
          <a:xfrm rot="0">
            <a:off x="10121282" y="5042637"/>
            <a:ext cx="6460489" cy="1165377"/>
          </a:xfrm>
          <a:prstGeom prst="rect">
            <a:avLst/>
          </a:prstGeom>
        </p:spPr>
        <p:txBody>
          <a:bodyPr anchor="t" rtlCol="false" tIns="0" lIns="0" bIns="0" rIns="0">
            <a:spAutoFit/>
          </a:bodyPr>
          <a:lstStyle/>
          <a:p>
            <a:pPr algn="ctr">
              <a:lnSpc>
                <a:spcPts val="4536"/>
              </a:lnSpc>
            </a:pPr>
            <a:r>
              <a:rPr lang="en-US" sz="4239">
                <a:solidFill>
                  <a:srgbClr val="323232"/>
                </a:solidFill>
                <a:latin typeface="Clear Sans"/>
              </a:rPr>
              <a:t>b)  T</a:t>
            </a:r>
            <a:r>
              <a:rPr lang="en-US" sz="4239">
                <a:solidFill>
                  <a:srgbClr val="323232"/>
                </a:solidFill>
                <a:latin typeface="Clear Sans"/>
              </a:rPr>
              <a:t>he hide() method</a:t>
            </a:r>
          </a:p>
          <a:p>
            <a:pPr algn="ctr">
              <a:lnSpc>
                <a:spcPts val="4536"/>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AutoShape 3" id="3"/>
          <p:cNvSpPr/>
          <p:nvPr/>
        </p:nvSpPr>
        <p:spPr>
          <a:xfrm flipV="true">
            <a:off x="-2301195" y="6639318"/>
            <a:ext cx="22890391" cy="0"/>
          </a:xfrm>
          <a:prstGeom prst="line">
            <a:avLst/>
          </a:prstGeom>
          <a:ln cap="flat" w="19050">
            <a:solidFill>
              <a:srgbClr val="F1E9E3"/>
            </a:solidFill>
            <a:prstDash val="solid"/>
            <a:headEnd type="none" len="sm" w="sm"/>
            <a:tailEnd type="none" len="sm" w="sm"/>
          </a:ln>
        </p:spPr>
      </p:sp>
      <p:sp>
        <p:nvSpPr>
          <p:cNvPr name="Freeform 4" id="4"/>
          <p:cNvSpPr/>
          <p:nvPr/>
        </p:nvSpPr>
        <p:spPr>
          <a:xfrm flipH="false" flipV="false" rot="0">
            <a:off x="0" y="567503"/>
            <a:ext cx="3757902" cy="922394"/>
          </a:xfrm>
          <a:custGeom>
            <a:avLst/>
            <a:gdLst/>
            <a:ahLst/>
            <a:cxnLst/>
            <a:rect r="r" b="b" t="t" l="l"/>
            <a:pathLst>
              <a:path h="922394" w="3757902">
                <a:moveTo>
                  <a:pt x="0" y="0"/>
                </a:moveTo>
                <a:lnTo>
                  <a:pt x="3757902" y="0"/>
                </a:lnTo>
                <a:lnTo>
                  <a:pt x="3757902" y="922394"/>
                </a:lnTo>
                <a:lnTo>
                  <a:pt x="0" y="9223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640388" y="2686617"/>
            <a:ext cx="14744834" cy="6716551"/>
            <a:chOff x="0" y="0"/>
            <a:chExt cx="3883413" cy="1768968"/>
          </a:xfrm>
        </p:grpSpPr>
        <p:sp>
          <p:nvSpPr>
            <p:cNvPr name="Freeform 6" id="6"/>
            <p:cNvSpPr/>
            <p:nvPr/>
          </p:nvSpPr>
          <p:spPr>
            <a:xfrm flipH="false" flipV="false" rot="0">
              <a:off x="0" y="0"/>
              <a:ext cx="3883413" cy="1768968"/>
            </a:xfrm>
            <a:custGeom>
              <a:avLst/>
              <a:gdLst/>
              <a:ahLst/>
              <a:cxnLst/>
              <a:rect r="r" b="b" t="t" l="l"/>
              <a:pathLst>
                <a:path h="1768968" w="3883413">
                  <a:moveTo>
                    <a:pt x="13126" y="0"/>
                  </a:moveTo>
                  <a:lnTo>
                    <a:pt x="3870287" y="0"/>
                  </a:lnTo>
                  <a:cubicBezTo>
                    <a:pt x="3873768" y="0"/>
                    <a:pt x="3877107" y="1383"/>
                    <a:pt x="3879568" y="3845"/>
                  </a:cubicBezTo>
                  <a:cubicBezTo>
                    <a:pt x="3882030" y="6306"/>
                    <a:pt x="3883413" y="9645"/>
                    <a:pt x="3883413" y="13126"/>
                  </a:cubicBezTo>
                  <a:lnTo>
                    <a:pt x="3883413" y="1755842"/>
                  </a:lnTo>
                  <a:cubicBezTo>
                    <a:pt x="3883413" y="1759323"/>
                    <a:pt x="3882030" y="1762662"/>
                    <a:pt x="3879568" y="1765123"/>
                  </a:cubicBezTo>
                  <a:cubicBezTo>
                    <a:pt x="3877107" y="1767585"/>
                    <a:pt x="3873768" y="1768968"/>
                    <a:pt x="3870287" y="1768968"/>
                  </a:cubicBezTo>
                  <a:lnTo>
                    <a:pt x="13126" y="1768968"/>
                  </a:lnTo>
                  <a:cubicBezTo>
                    <a:pt x="5877" y="1768968"/>
                    <a:pt x="0" y="1763091"/>
                    <a:pt x="0" y="1755842"/>
                  </a:cubicBezTo>
                  <a:lnTo>
                    <a:pt x="0" y="13126"/>
                  </a:lnTo>
                  <a:cubicBezTo>
                    <a:pt x="0" y="9645"/>
                    <a:pt x="1383" y="6306"/>
                    <a:pt x="3845" y="3845"/>
                  </a:cubicBezTo>
                  <a:cubicBezTo>
                    <a:pt x="6306" y="1383"/>
                    <a:pt x="9645" y="0"/>
                    <a:pt x="13126" y="0"/>
                  </a:cubicBezTo>
                  <a:close/>
                </a:path>
              </a:pathLst>
            </a:custGeom>
            <a:solidFill>
              <a:srgbClr val="808970"/>
            </a:solidFill>
          </p:spPr>
        </p:sp>
        <p:sp>
          <p:nvSpPr>
            <p:cNvPr name="TextBox 7" id="7"/>
            <p:cNvSpPr txBox="true"/>
            <p:nvPr/>
          </p:nvSpPr>
          <p:spPr>
            <a:xfrm>
              <a:off x="0" y="-38100"/>
              <a:ext cx="3883413" cy="180706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414986" y="1486990"/>
            <a:ext cx="14970236" cy="9115805"/>
          </a:xfrm>
          <a:custGeom>
            <a:avLst/>
            <a:gdLst/>
            <a:ahLst/>
            <a:cxnLst/>
            <a:rect r="r" b="b" t="t" l="l"/>
            <a:pathLst>
              <a:path h="9115805" w="14970236">
                <a:moveTo>
                  <a:pt x="0" y="0"/>
                </a:moveTo>
                <a:lnTo>
                  <a:pt x="14970236" y="0"/>
                </a:lnTo>
                <a:lnTo>
                  <a:pt x="14970236" y="9115804"/>
                </a:lnTo>
                <a:lnTo>
                  <a:pt x="0" y="91158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253809" y="4541673"/>
            <a:ext cx="13507854" cy="2968334"/>
          </a:xfrm>
          <a:prstGeom prst="rect">
            <a:avLst/>
          </a:prstGeom>
        </p:spPr>
        <p:txBody>
          <a:bodyPr anchor="t" rtlCol="false" tIns="0" lIns="0" bIns="0" rIns="0">
            <a:spAutoFit/>
          </a:bodyPr>
          <a:lstStyle/>
          <a:p>
            <a:pPr algn="ctr">
              <a:lnSpc>
                <a:spcPts val="4713"/>
              </a:lnSpc>
            </a:pPr>
            <a:r>
              <a:rPr lang="en-US" sz="4405">
                <a:solidFill>
                  <a:srgbClr val="E0E0DD"/>
                </a:solidFill>
                <a:latin typeface="Clear Sans"/>
              </a:rPr>
              <a:t>Answer: (b) The hide() method</a:t>
            </a:r>
          </a:p>
          <a:p>
            <a:pPr algn="ctr">
              <a:lnSpc>
                <a:spcPts val="4713"/>
              </a:lnSpc>
            </a:pPr>
          </a:p>
          <a:p>
            <a:pPr algn="ctr">
              <a:lnSpc>
                <a:spcPts val="4713"/>
              </a:lnSpc>
            </a:pPr>
            <a:r>
              <a:rPr lang="en-US" sz="4405">
                <a:solidFill>
                  <a:srgbClr val="E0E0DD"/>
                </a:solidFill>
                <a:latin typeface="Clear Sans"/>
              </a:rPr>
              <a:t>Explanation: The jQuery hide() method is used to hide the selected elements.</a:t>
            </a:r>
          </a:p>
          <a:p>
            <a:pPr algn="ctr">
              <a:lnSpc>
                <a:spcPts val="4713"/>
              </a:lnSpc>
              <a:spcBef>
                <a:spcPct val="0"/>
              </a:spcBef>
            </a:pPr>
          </a:p>
        </p:txBody>
      </p:sp>
      <p:sp>
        <p:nvSpPr>
          <p:cNvPr name="Freeform 10" id="10"/>
          <p:cNvSpPr/>
          <p:nvPr/>
        </p:nvSpPr>
        <p:spPr>
          <a:xfrm flipH="false" flipV="false" rot="0">
            <a:off x="15829945" y="-1459253"/>
            <a:ext cx="3189508" cy="3384093"/>
          </a:xfrm>
          <a:custGeom>
            <a:avLst/>
            <a:gdLst/>
            <a:ahLst/>
            <a:cxnLst/>
            <a:rect r="r" b="b" t="t" l="l"/>
            <a:pathLst>
              <a:path h="3384093" w="3189508">
                <a:moveTo>
                  <a:pt x="0" y="0"/>
                </a:moveTo>
                <a:lnTo>
                  <a:pt x="3189508" y="0"/>
                </a:lnTo>
                <a:lnTo>
                  <a:pt x="3189508" y="3384093"/>
                </a:lnTo>
                <a:lnTo>
                  <a:pt x="0" y="33840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grpSp>
        <p:nvGrpSpPr>
          <p:cNvPr name="Group 3" id="3"/>
          <p:cNvGrpSpPr/>
          <p:nvPr/>
        </p:nvGrpSpPr>
        <p:grpSpPr>
          <a:xfrm rot="0">
            <a:off x="2660446" y="1377164"/>
            <a:ext cx="13127198" cy="2614188"/>
            <a:chOff x="0" y="0"/>
            <a:chExt cx="3457369" cy="688510"/>
          </a:xfrm>
        </p:grpSpPr>
        <p:sp>
          <p:nvSpPr>
            <p:cNvPr name="Freeform 4" id="4"/>
            <p:cNvSpPr/>
            <p:nvPr/>
          </p:nvSpPr>
          <p:spPr>
            <a:xfrm flipH="false" flipV="false" rot="0">
              <a:off x="0" y="0"/>
              <a:ext cx="3457369" cy="688510"/>
            </a:xfrm>
            <a:custGeom>
              <a:avLst/>
              <a:gdLst/>
              <a:ahLst/>
              <a:cxnLst/>
              <a:rect r="r" b="b" t="t" l="l"/>
              <a:pathLst>
                <a:path h="688510" w="3457369">
                  <a:moveTo>
                    <a:pt x="14744" y="0"/>
                  </a:moveTo>
                  <a:lnTo>
                    <a:pt x="3442625" y="0"/>
                  </a:lnTo>
                  <a:cubicBezTo>
                    <a:pt x="3446535" y="0"/>
                    <a:pt x="3450286" y="1553"/>
                    <a:pt x="3453050" y="4318"/>
                  </a:cubicBezTo>
                  <a:cubicBezTo>
                    <a:pt x="3455815" y="7083"/>
                    <a:pt x="3457369" y="10834"/>
                    <a:pt x="3457369" y="14744"/>
                  </a:cubicBezTo>
                  <a:lnTo>
                    <a:pt x="3457369" y="673766"/>
                  </a:lnTo>
                  <a:cubicBezTo>
                    <a:pt x="3457369" y="681909"/>
                    <a:pt x="3450768" y="688510"/>
                    <a:pt x="3442625" y="688510"/>
                  </a:cubicBezTo>
                  <a:lnTo>
                    <a:pt x="14744" y="688510"/>
                  </a:lnTo>
                  <a:cubicBezTo>
                    <a:pt x="10834" y="688510"/>
                    <a:pt x="7083" y="686957"/>
                    <a:pt x="4318" y="684192"/>
                  </a:cubicBezTo>
                  <a:cubicBezTo>
                    <a:pt x="1553" y="681427"/>
                    <a:pt x="0" y="677677"/>
                    <a:pt x="0" y="673766"/>
                  </a:cubicBezTo>
                  <a:lnTo>
                    <a:pt x="0" y="14744"/>
                  </a:lnTo>
                  <a:cubicBezTo>
                    <a:pt x="0" y="10834"/>
                    <a:pt x="1553" y="7083"/>
                    <a:pt x="4318" y="4318"/>
                  </a:cubicBezTo>
                  <a:cubicBezTo>
                    <a:pt x="7083" y="1553"/>
                    <a:pt x="10834" y="0"/>
                    <a:pt x="14744" y="0"/>
                  </a:cubicBezTo>
                  <a:close/>
                </a:path>
              </a:pathLst>
            </a:custGeom>
            <a:solidFill>
              <a:srgbClr val="A2AB91"/>
            </a:solidFill>
          </p:spPr>
        </p:sp>
        <p:sp>
          <p:nvSpPr>
            <p:cNvPr name="TextBox 5" id="5"/>
            <p:cNvSpPr txBox="true"/>
            <p:nvPr/>
          </p:nvSpPr>
          <p:spPr>
            <a:xfrm>
              <a:off x="0" y="-66675"/>
              <a:ext cx="3457369" cy="755185"/>
            </a:xfrm>
            <a:prstGeom prst="rect">
              <a:avLst/>
            </a:prstGeom>
          </p:spPr>
          <p:txBody>
            <a:bodyPr anchor="ctr" rtlCol="false" tIns="50800" lIns="50800" bIns="50800" rIns="50800"/>
            <a:lstStyle/>
            <a:p>
              <a:pPr algn="ctr">
                <a:lnSpc>
                  <a:spcPts val="5039"/>
                </a:lnSpc>
              </a:pPr>
              <a:r>
                <a:rPr lang="en-US" sz="3599">
                  <a:solidFill>
                    <a:srgbClr val="FFFFFF"/>
                  </a:solidFill>
                  <a:latin typeface="Hammersmith One"/>
                </a:rPr>
                <a:t>4) Which jQuery method is used to set one or more style properties to the selected element?</a:t>
              </a:r>
            </a:p>
          </p:txBody>
        </p:sp>
      </p:grpSp>
      <p:sp>
        <p:nvSpPr>
          <p:cNvPr name="Freeform 6" id="6"/>
          <p:cNvSpPr/>
          <p:nvPr/>
        </p:nvSpPr>
        <p:spPr>
          <a:xfrm flipH="false" flipV="false" rot="6145841">
            <a:off x="15627483" y="380486"/>
            <a:ext cx="1423225" cy="1296429"/>
          </a:xfrm>
          <a:custGeom>
            <a:avLst/>
            <a:gdLst/>
            <a:ahLst/>
            <a:cxnLst/>
            <a:rect r="r" b="b" t="t" l="l"/>
            <a:pathLst>
              <a:path h="1296429" w="1423225">
                <a:moveTo>
                  <a:pt x="0" y="0"/>
                </a:moveTo>
                <a:lnTo>
                  <a:pt x="1423225" y="0"/>
                </a:lnTo>
                <a:lnTo>
                  <a:pt x="1423225"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4274272">
            <a:off x="1397134" y="3708245"/>
            <a:ext cx="1423225" cy="1296429"/>
          </a:xfrm>
          <a:custGeom>
            <a:avLst/>
            <a:gdLst/>
            <a:ahLst/>
            <a:cxnLst/>
            <a:rect r="r" b="b" t="t" l="l"/>
            <a:pathLst>
              <a:path h="1296429" w="1423225">
                <a:moveTo>
                  <a:pt x="0" y="0"/>
                </a:moveTo>
                <a:lnTo>
                  <a:pt x="1423225" y="0"/>
                </a:lnTo>
                <a:lnTo>
                  <a:pt x="1423225" y="1296429"/>
                </a:lnTo>
                <a:lnTo>
                  <a:pt x="0" y="1296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42668" y="4710140"/>
            <a:ext cx="7501332" cy="1854875"/>
          </a:xfrm>
          <a:custGeom>
            <a:avLst/>
            <a:gdLst/>
            <a:ahLst/>
            <a:cxnLst/>
            <a:rect r="r" b="b" t="t" l="l"/>
            <a:pathLst>
              <a:path h="1854875" w="7501332">
                <a:moveTo>
                  <a:pt x="0" y="0"/>
                </a:moveTo>
                <a:lnTo>
                  <a:pt x="7501332" y="0"/>
                </a:lnTo>
                <a:lnTo>
                  <a:pt x="7501332" y="1854875"/>
                </a:lnTo>
                <a:lnTo>
                  <a:pt x="0" y="18548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416282" y="5007551"/>
            <a:ext cx="5451887" cy="1317202"/>
          </a:xfrm>
          <a:prstGeom prst="rect">
            <a:avLst/>
          </a:prstGeom>
        </p:spPr>
        <p:txBody>
          <a:bodyPr anchor="t" rtlCol="false" tIns="0" lIns="0" bIns="0" rIns="0">
            <a:spAutoFit/>
          </a:bodyPr>
          <a:lstStyle/>
          <a:p>
            <a:pPr algn="ctr">
              <a:lnSpc>
                <a:spcPts val="5116"/>
              </a:lnSpc>
              <a:spcBef>
                <a:spcPct val="0"/>
              </a:spcBef>
            </a:pPr>
            <a:r>
              <a:rPr lang="en-US" sz="4782">
                <a:solidFill>
                  <a:srgbClr val="323232"/>
                </a:solidFill>
                <a:latin typeface="Clear Sans"/>
              </a:rPr>
              <a:t>a) </a:t>
            </a:r>
            <a:r>
              <a:rPr lang="en-US" sz="4782">
                <a:solidFill>
                  <a:srgbClr val="323232"/>
                </a:solidFill>
                <a:latin typeface="Clear Sans"/>
              </a:rPr>
              <a:t>The html() method</a:t>
            </a:r>
          </a:p>
        </p:txBody>
      </p:sp>
      <p:sp>
        <p:nvSpPr>
          <p:cNvPr name="Freeform 10" id="10"/>
          <p:cNvSpPr/>
          <p:nvPr/>
        </p:nvSpPr>
        <p:spPr>
          <a:xfrm flipH="false" flipV="false" rot="0">
            <a:off x="9757968" y="7459618"/>
            <a:ext cx="7501332" cy="1854875"/>
          </a:xfrm>
          <a:custGeom>
            <a:avLst/>
            <a:gdLst/>
            <a:ahLst/>
            <a:cxnLst/>
            <a:rect r="r" b="b" t="t" l="l"/>
            <a:pathLst>
              <a:path h="1854875" w="7501332">
                <a:moveTo>
                  <a:pt x="0" y="0"/>
                </a:moveTo>
                <a:lnTo>
                  <a:pt x="7501332" y="0"/>
                </a:lnTo>
                <a:lnTo>
                  <a:pt x="7501332" y="1854875"/>
                </a:lnTo>
                <a:lnTo>
                  <a:pt x="0" y="18548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782690" y="8164468"/>
            <a:ext cx="5451887" cy="669502"/>
          </a:xfrm>
          <a:prstGeom prst="rect">
            <a:avLst/>
          </a:prstGeom>
        </p:spPr>
        <p:txBody>
          <a:bodyPr anchor="t" rtlCol="false" tIns="0" lIns="0" bIns="0" rIns="0">
            <a:spAutoFit/>
          </a:bodyPr>
          <a:lstStyle/>
          <a:p>
            <a:pPr algn="ctr">
              <a:lnSpc>
                <a:spcPts val="5116"/>
              </a:lnSpc>
              <a:spcBef>
                <a:spcPct val="0"/>
              </a:spcBef>
            </a:pPr>
            <a:r>
              <a:rPr lang="en-US" sz="4782">
                <a:solidFill>
                  <a:srgbClr val="323232"/>
                </a:solidFill>
                <a:latin typeface="Clear Sans"/>
              </a:rPr>
              <a:t>d) All of the above</a:t>
            </a:r>
          </a:p>
        </p:txBody>
      </p:sp>
      <p:sp>
        <p:nvSpPr>
          <p:cNvPr name="Freeform 12" id="12"/>
          <p:cNvSpPr/>
          <p:nvPr/>
        </p:nvSpPr>
        <p:spPr>
          <a:xfrm flipH="false" flipV="false" rot="0">
            <a:off x="1642668" y="7459618"/>
            <a:ext cx="7501332" cy="1854875"/>
          </a:xfrm>
          <a:custGeom>
            <a:avLst/>
            <a:gdLst/>
            <a:ahLst/>
            <a:cxnLst/>
            <a:rect r="r" b="b" t="t" l="l"/>
            <a:pathLst>
              <a:path h="1854875" w="7501332">
                <a:moveTo>
                  <a:pt x="0" y="0"/>
                </a:moveTo>
                <a:lnTo>
                  <a:pt x="7501332" y="0"/>
                </a:lnTo>
                <a:lnTo>
                  <a:pt x="7501332" y="1854875"/>
                </a:lnTo>
                <a:lnTo>
                  <a:pt x="0" y="18548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2416282" y="7584190"/>
            <a:ext cx="5451887" cy="1964902"/>
          </a:xfrm>
          <a:prstGeom prst="rect">
            <a:avLst/>
          </a:prstGeom>
        </p:spPr>
        <p:txBody>
          <a:bodyPr anchor="t" rtlCol="false" tIns="0" lIns="0" bIns="0" rIns="0">
            <a:spAutoFit/>
          </a:bodyPr>
          <a:lstStyle/>
          <a:p>
            <a:pPr algn="ctr">
              <a:lnSpc>
                <a:spcPts val="5116"/>
              </a:lnSpc>
            </a:pPr>
            <a:r>
              <a:rPr lang="en-US" sz="4782">
                <a:solidFill>
                  <a:srgbClr val="323232"/>
                </a:solidFill>
                <a:latin typeface="Clear Sans"/>
              </a:rPr>
              <a:t>c) The css() method</a:t>
            </a:r>
          </a:p>
          <a:p>
            <a:pPr algn="ctr">
              <a:lnSpc>
                <a:spcPts val="5116"/>
              </a:lnSpc>
              <a:spcBef>
                <a:spcPct val="0"/>
              </a:spcBef>
            </a:pPr>
          </a:p>
        </p:txBody>
      </p:sp>
      <p:sp>
        <p:nvSpPr>
          <p:cNvPr name="Freeform 14" id="14"/>
          <p:cNvSpPr/>
          <p:nvPr/>
        </p:nvSpPr>
        <p:spPr>
          <a:xfrm flipH="false" flipV="false" rot="0">
            <a:off x="9311035" y="4492126"/>
            <a:ext cx="7501332" cy="1854875"/>
          </a:xfrm>
          <a:custGeom>
            <a:avLst/>
            <a:gdLst/>
            <a:ahLst/>
            <a:cxnLst/>
            <a:rect r="r" b="b" t="t" l="l"/>
            <a:pathLst>
              <a:path h="1854875" w="7501332">
                <a:moveTo>
                  <a:pt x="0" y="0"/>
                </a:moveTo>
                <a:lnTo>
                  <a:pt x="7501331" y="0"/>
                </a:lnTo>
                <a:lnTo>
                  <a:pt x="7501331" y="1854875"/>
                </a:lnTo>
                <a:lnTo>
                  <a:pt x="0" y="18548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10335757" y="5095459"/>
            <a:ext cx="5451887" cy="1317202"/>
          </a:xfrm>
          <a:prstGeom prst="rect">
            <a:avLst/>
          </a:prstGeom>
        </p:spPr>
        <p:txBody>
          <a:bodyPr anchor="t" rtlCol="false" tIns="0" lIns="0" bIns="0" rIns="0">
            <a:spAutoFit/>
          </a:bodyPr>
          <a:lstStyle/>
          <a:p>
            <a:pPr algn="ctr">
              <a:lnSpc>
                <a:spcPts val="5116"/>
              </a:lnSpc>
            </a:pPr>
            <a:r>
              <a:rPr lang="en-US" sz="4782">
                <a:solidFill>
                  <a:srgbClr val="323232"/>
                </a:solidFill>
                <a:latin typeface="Clear Sans"/>
              </a:rPr>
              <a:t>b) The style()</a:t>
            </a:r>
          </a:p>
          <a:p>
            <a:pPr algn="ctr">
              <a:lnSpc>
                <a:spcPts val="5116"/>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DAFeUamBZD4</dc:identifier>
  <dcterms:modified xsi:type="dcterms:W3CDTF">2011-08-01T06:04:30Z</dcterms:modified>
  <cp:revision>1</cp:revision>
  <dc:title>White Bright Blue Neon Green Professional Gradients Pitch Deck Business Presentation</dc:title>
</cp:coreProperties>
</file>